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435" r:id="rId3"/>
    <p:sldId id="436" r:id="rId4"/>
    <p:sldId id="439" r:id="rId5"/>
    <p:sldId id="357" r:id="rId6"/>
    <p:sldId id="440" r:id="rId7"/>
    <p:sldId id="362" r:id="rId8"/>
    <p:sldId id="363" r:id="rId9"/>
    <p:sldId id="364" r:id="rId10"/>
    <p:sldId id="365" r:id="rId11"/>
    <p:sldId id="366" r:id="rId12"/>
    <p:sldId id="367" r:id="rId13"/>
    <p:sldId id="369" r:id="rId14"/>
    <p:sldId id="370" r:id="rId15"/>
    <p:sldId id="371" r:id="rId16"/>
    <p:sldId id="398" r:id="rId17"/>
    <p:sldId id="399" r:id="rId18"/>
    <p:sldId id="443" r:id="rId19"/>
    <p:sldId id="402" r:id="rId20"/>
    <p:sldId id="404" r:id="rId21"/>
    <p:sldId id="372" r:id="rId22"/>
    <p:sldId id="373" r:id="rId23"/>
    <p:sldId id="374" r:id="rId24"/>
    <p:sldId id="444" r:id="rId25"/>
    <p:sldId id="377" r:id="rId26"/>
    <p:sldId id="378" r:id="rId27"/>
    <p:sldId id="405" r:id="rId28"/>
    <p:sldId id="406" r:id="rId29"/>
    <p:sldId id="407" r:id="rId30"/>
    <p:sldId id="408" r:id="rId31"/>
    <p:sldId id="384" r:id="rId32"/>
    <p:sldId id="409" r:id="rId33"/>
    <p:sldId id="411" r:id="rId34"/>
    <p:sldId id="445" r:id="rId35"/>
    <p:sldId id="446" r:id="rId36"/>
    <p:sldId id="447" r:id="rId37"/>
    <p:sldId id="427" r:id="rId38"/>
    <p:sldId id="431" r:id="rId39"/>
    <p:sldId id="381" r:id="rId40"/>
    <p:sldId id="386" r:id="rId41"/>
    <p:sldId id="389" r:id="rId42"/>
    <p:sldId id="395" r:id="rId43"/>
    <p:sldId id="44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5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parator Video">
    <p:spTree>
      <p:nvGrpSpPr>
        <p:cNvPr id="1" name=""/>
        <p:cNvGrpSpPr/>
        <p:nvPr/>
      </p:nvGrpSpPr>
      <p:grpSpPr>
        <a:xfrm>
          <a:off x="0" y="0"/>
          <a:ext cx="0" cy="0"/>
          <a:chOff x="0" y="0"/>
          <a:chExt cx="0" cy="0"/>
        </a:xfrm>
      </p:grpSpPr>
      <p:pic>
        <p:nvPicPr>
          <p:cNvPr id="4" name="Media2">
            <a:hlinkClick r:id="" action="ppaction://media"/>
            <a:extLst>
              <a:ext uri="{FF2B5EF4-FFF2-40B4-BE49-F238E27FC236}">
                <a16:creationId xmlns:a16="http://schemas.microsoft.com/office/drawing/2014/main" id="{F5609070-380B-4B5C-AD48-91CA8EC2AB06}"/>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64478" y="0"/>
            <a:ext cx="12256477" cy="6858000"/>
          </a:xfrm>
          <a:prstGeom prst="rect">
            <a:avLst/>
          </a:prstGeom>
        </p:spPr>
      </p:pic>
    </p:spTree>
    <p:extLst>
      <p:ext uri="{BB962C8B-B14F-4D97-AF65-F5344CB8AC3E}">
        <p14:creationId xmlns:p14="http://schemas.microsoft.com/office/powerpoint/2010/main" val="2828449777"/>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Freeform 6"/>
          <p:cNvSpPr/>
          <p:nvPr/>
        </p:nvSpPr>
        <p:spPr bwMode="auto">
          <a:xfrm>
            <a:off x="1" y="0"/>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Subtitle 2"/>
          <p:cNvSpPr>
            <a:spLocks noGrp="1"/>
          </p:cNvSpPr>
          <p:nvPr>
            <p:ph type="subTitle" idx="1"/>
          </p:nvPr>
        </p:nvSpPr>
        <p:spPr>
          <a:xfrm>
            <a:off x="810001" y="5360852"/>
            <a:ext cx="8196839" cy="769603"/>
          </a:xfrm>
        </p:spPr>
        <p:txBody>
          <a:bodyPr anchor="t">
            <a:noAutofit/>
          </a:bodyPr>
          <a:lstStyle>
            <a:lvl1pPr marL="0" indent="0" algn="l">
              <a:buNone/>
              <a:defRPr sz="2800" b="0" cap="all" baseline="0">
                <a:ln>
                  <a:noFill/>
                </a:ln>
                <a:solidFill>
                  <a:schemeClr val="tx1"/>
                </a:solidFill>
                <a:effectLst/>
                <a:latin typeface="Museo Sans 500" panose="02000000000000000000"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4" name="Footer Placeholder 4"/>
          <p:cNvSpPr txBox="1">
            <a:spLocks/>
          </p:cNvSpPr>
          <p:nvPr userDrawn="1"/>
        </p:nvSpPr>
        <p:spPr>
          <a:xfrm>
            <a:off x="9983754" y="6307978"/>
            <a:ext cx="2086947" cy="365125"/>
          </a:xfrm>
          <a:prstGeom prst="rect">
            <a:avLst/>
          </a:prstGeom>
        </p:spPr>
        <p:txBody>
          <a:bodyPr vert="horz" lIns="91440" tIns="45720" rIns="91440" bIns="45720" rtlCol="0" anchor="b"/>
          <a:lstStyle>
            <a:defPPr>
              <a:defRPr lang="en-US"/>
            </a:defPPr>
            <a:lvl1pPr marL="0" algn="l" defTabSz="457200" rtl="0" eaLnBrk="1" latinLnBrk="0" hangingPunct="1">
              <a:defRPr sz="900" kern="1200">
                <a:solidFill>
                  <a:schemeClr val="tx1"/>
                </a:solidFill>
                <a:latin typeface="Museo Sans 100" panose="02000000000000000000"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COPYRIGHT © 2017 The Honey Group. </a:t>
            </a:r>
            <a:r>
              <a:rPr lang="en-GB" sz="700" noProof="0" dirty="0"/>
              <a:t>Unauthorised</a:t>
            </a:r>
            <a:r>
              <a:rPr lang="en-US" sz="700" dirty="0"/>
              <a:t> use or duplication prohibited.</a:t>
            </a:r>
          </a:p>
        </p:txBody>
      </p:sp>
      <p:pic>
        <p:nvPicPr>
          <p:cNvPr id="4" name="Picture 3">
            <a:extLst>
              <a:ext uri="{FF2B5EF4-FFF2-40B4-BE49-F238E27FC236}">
                <a16:creationId xmlns:a16="http://schemas.microsoft.com/office/drawing/2014/main" id="{AF1753A8-DE38-41F4-A3C2-8DCE2AFE982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32150" y="642806"/>
            <a:ext cx="5559851" cy="3725863"/>
          </a:xfrm>
          <a:prstGeom prst="rect">
            <a:avLst/>
          </a:prstGeom>
        </p:spPr>
      </p:pic>
      <p:pic>
        <p:nvPicPr>
          <p:cNvPr id="5" name="Picture 4">
            <a:extLst>
              <a:ext uri="{FF2B5EF4-FFF2-40B4-BE49-F238E27FC236}">
                <a16:creationId xmlns:a16="http://schemas.microsoft.com/office/drawing/2014/main" id="{787D7C2A-E947-49DF-8E83-C639A121592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6120" y="1725920"/>
            <a:ext cx="4707335" cy="2418001"/>
          </a:xfrm>
          <a:prstGeom prst="rect">
            <a:avLst/>
          </a:prstGeom>
        </p:spPr>
      </p:pic>
    </p:spTree>
    <p:extLst>
      <p:ext uri="{BB962C8B-B14F-4D97-AF65-F5344CB8AC3E}">
        <p14:creationId xmlns:p14="http://schemas.microsoft.com/office/powerpoint/2010/main" val="741379401"/>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hasCustomPrompt="1"/>
          </p:nvPr>
        </p:nvSpPr>
        <p:spPr>
          <a:xfrm>
            <a:off x="818712" y="522904"/>
            <a:ext cx="10571998" cy="970450"/>
          </a:xfrm>
        </p:spPr>
        <p:txBody>
          <a:bodyPr/>
          <a:lstStyle>
            <a:lvl1pPr>
              <a:defRPr cap="none" baseline="0">
                <a:solidFill>
                  <a:schemeClr val="bg1"/>
                </a:solidFill>
              </a:defRPr>
            </a:lvl1pPr>
          </a:lstStyle>
          <a:p>
            <a:r>
              <a:rPr lang="en-US"/>
              <a:t>Click to edit title</a:t>
            </a:r>
          </a:p>
        </p:txBody>
      </p:sp>
      <p:sp>
        <p:nvSpPr>
          <p:cNvPr id="3" name="Content Placeholder 2"/>
          <p:cNvSpPr>
            <a:spLocks noGrp="1"/>
          </p:cNvSpPr>
          <p:nvPr>
            <p:ph idx="1"/>
          </p:nvPr>
        </p:nvSpPr>
        <p:spPr>
          <a:xfrm>
            <a:off x="818712" y="2360645"/>
            <a:ext cx="10554574" cy="3498153"/>
          </a:xfrm>
        </p:spPr>
        <p:txBody>
          <a:bodyPr/>
          <a:lstStyle>
            <a:lvl1pPr marL="342900" indent="-342900">
              <a:buClr>
                <a:srgbClr val="EE8900"/>
              </a:buClr>
              <a:buFont typeface="Wingdings 2" panose="05020102010507070707" pitchFamily="18" charset="2"/>
              <a:buChar char=""/>
              <a:defRPr sz="2800"/>
            </a:lvl1pPr>
            <a:lvl2pPr marL="742950" indent="-285750">
              <a:buClr>
                <a:srgbClr val="EE8900"/>
              </a:buClr>
              <a:buFont typeface="Wingdings 2" panose="05020102010507070707" pitchFamily="18" charset="2"/>
              <a:buChar char=""/>
              <a:defRPr sz="2400"/>
            </a:lvl2pPr>
            <a:lvl3pPr marL="1143000" indent="-228600">
              <a:buClr>
                <a:srgbClr val="EE8900"/>
              </a:buClr>
              <a:buFont typeface="Wingdings 2" panose="05020102010507070707" pitchFamily="18" charset="2"/>
              <a:buChar char=""/>
              <a:defRPr sz="2000"/>
            </a:lvl3pPr>
            <a:lvl4pPr marL="1600200" indent="-228600">
              <a:buClr>
                <a:srgbClr val="EE8900"/>
              </a:buClr>
              <a:buFont typeface="Wingdings 2" panose="05020102010507070707" pitchFamily="18" charset="2"/>
              <a:buChar char=""/>
              <a:defRPr sz="2000"/>
            </a:lvl4pPr>
            <a:lvl5pPr marL="2057400" indent="-228600">
              <a:buClr>
                <a:srgbClr val="EE8900"/>
              </a:buClr>
              <a:buFont typeface="Wingdings 2" panose="05020102010507070707" pitchFamily="18" charset="2"/>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DA13AE10-903C-45DB-A355-0B7F302E9E4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28106" y="357705"/>
            <a:ext cx="1309338" cy="1282566"/>
          </a:xfrm>
          <a:prstGeom prst="rect">
            <a:avLst/>
          </a:prstGeom>
        </p:spPr>
      </p:pic>
    </p:spTree>
    <p:extLst>
      <p:ext uri="{BB962C8B-B14F-4D97-AF65-F5344CB8AC3E}">
        <p14:creationId xmlns:p14="http://schemas.microsoft.com/office/powerpoint/2010/main" val="965532398"/>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blipFill>
            <a:blip r:embed="rId2" cstate="screen">
              <a:extLst>
                <a:ext uri="{28A0092B-C50C-407E-A947-70E740481C1C}">
                  <a14:useLocalDpi xmlns:a14="http://schemas.microsoft.com/office/drawing/2010/main"/>
                </a:ext>
              </a:extLst>
            </a:blip>
            <a:stretch>
              <a:fillRect/>
            </a:stretch>
          </a:blipFill>
          <a:ln>
            <a:noFill/>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2167248" y="3359017"/>
            <a:ext cx="9204169" cy="1275780"/>
          </a:xfrm>
        </p:spPr>
        <p:txBody>
          <a:bodyPr anchor="b"/>
          <a:lstStyle>
            <a:lvl1pPr algn="r">
              <a:defRPr sz="4800" b="1" cap="none">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2800" b="0">
                <a:solidFill>
                  <a:schemeClr val="tx1"/>
                </a:solidFill>
                <a:latin typeface="Museo Sans 500" panose="02000000000000000000" pitchFamily="50"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7" name="Picture 6">
            <a:extLst>
              <a:ext uri="{FF2B5EF4-FFF2-40B4-BE49-F238E27FC236}">
                <a16:creationId xmlns:a16="http://schemas.microsoft.com/office/drawing/2014/main" id="{E3DC3FFE-B222-4607-9AD1-D3D235A2BDE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0313" y="-77374"/>
            <a:ext cx="5559851" cy="3725863"/>
          </a:xfrm>
          <a:prstGeom prst="rect">
            <a:avLst/>
          </a:prstGeom>
        </p:spPr>
      </p:pic>
      <p:pic>
        <p:nvPicPr>
          <p:cNvPr id="12" name="Picture 11">
            <a:extLst>
              <a:ext uri="{FF2B5EF4-FFF2-40B4-BE49-F238E27FC236}">
                <a16:creationId xmlns:a16="http://schemas.microsoft.com/office/drawing/2014/main" id="{8CE73A13-DD12-425E-B64C-1C14674D7C9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471602" y="1038212"/>
            <a:ext cx="3082203" cy="1505208"/>
          </a:xfrm>
          <a:prstGeom prst="rect">
            <a:avLst/>
          </a:prstGeom>
        </p:spPr>
      </p:pic>
    </p:spTree>
    <p:extLst>
      <p:ext uri="{BB962C8B-B14F-4D97-AF65-F5344CB8AC3E}">
        <p14:creationId xmlns:p14="http://schemas.microsoft.com/office/powerpoint/2010/main" val="2589571842"/>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7951" y="518747"/>
            <a:ext cx="10571998" cy="970450"/>
          </a:xfrm>
        </p:spPr>
        <p:txBody>
          <a:bodyPr/>
          <a:lstStyle>
            <a:lvl1pPr>
              <a:defRPr>
                <a:solidFill>
                  <a:schemeClr val="bg1"/>
                </a:solidFill>
              </a:defRPr>
            </a:lvl1pPr>
          </a:lstStyle>
          <a:p>
            <a:r>
              <a:rPr lang="en-US"/>
              <a:t>Click to edit Master title style</a:t>
            </a:r>
          </a:p>
        </p:txBody>
      </p:sp>
      <p:sp>
        <p:nvSpPr>
          <p:cNvPr id="10" name="Content Placeholder 2"/>
          <p:cNvSpPr>
            <a:spLocks noGrp="1"/>
          </p:cNvSpPr>
          <p:nvPr>
            <p:ph idx="1"/>
          </p:nvPr>
        </p:nvSpPr>
        <p:spPr>
          <a:xfrm>
            <a:off x="818712" y="2360645"/>
            <a:ext cx="5106227" cy="3498153"/>
          </a:xfrm>
        </p:spPr>
        <p:txBody>
          <a:bodyPr/>
          <a:lstStyle>
            <a:lvl1pPr marL="342900" indent="-342900">
              <a:buClr>
                <a:srgbClr val="EE8900"/>
              </a:buClr>
              <a:buFont typeface="Wingdings 2" panose="05020102010507070707" pitchFamily="18" charset="2"/>
              <a:buChar char=""/>
              <a:defRPr sz="2800"/>
            </a:lvl1pPr>
            <a:lvl2pPr marL="742950" indent="-285750">
              <a:buClr>
                <a:srgbClr val="EE8900"/>
              </a:buClr>
              <a:buFont typeface="Wingdings 2" panose="05020102010507070707" pitchFamily="18" charset="2"/>
              <a:buChar char=""/>
              <a:defRPr sz="2400"/>
            </a:lvl2pPr>
            <a:lvl3pPr marL="1143000" indent="-228600">
              <a:buClr>
                <a:srgbClr val="EE8900"/>
              </a:buClr>
              <a:buFont typeface="Wingdings 2" panose="05020102010507070707" pitchFamily="18" charset="2"/>
              <a:buChar char=""/>
              <a:defRPr sz="2000"/>
            </a:lvl3pPr>
            <a:lvl4pPr marL="1600200" indent="-228600">
              <a:buClr>
                <a:srgbClr val="EE8900"/>
              </a:buClr>
              <a:buFont typeface="Wingdings 2" panose="05020102010507070707" pitchFamily="18" charset="2"/>
              <a:buChar char=""/>
              <a:defRPr sz="2000"/>
            </a:lvl4pPr>
            <a:lvl5pPr marL="2057400" indent="-228600">
              <a:buClr>
                <a:srgbClr val="EE8900"/>
              </a:buClr>
              <a:buFont typeface="Wingdings 2" panose="05020102010507070707" pitchFamily="18" charset="2"/>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3"/>
          </p:nvPr>
        </p:nvSpPr>
        <p:spPr>
          <a:xfrm>
            <a:off x="5924939" y="2360644"/>
            <a:ext cx="5106227" cy="3498153"/>
          </a:xfrm>
        </p:spPr>
        <p:txBody>
          <a:bodyPr/>
          <a:lstStyle>
            <a:lvl1pPr marL="342900" indent="-342900">
              <a:buClr>
                <a:srgbClr val="EE8900"/>
              </a:buClr>
              <a:buFont typeface="Wingdings 2" panose="05020102010507070707" pitchFamily="18" charset="2"/>
              <a:buChar char=""/>
              <a:defRPr sz="2800"/>
            </a:lvl1pPr>
            <a:lvl2pPr marL="742950" indent="-285750">
              <a:buClr>
                <a:srgbClr val="EE8900"/>
              </a:buClr>
              <a:buFont typeface="Wingdings 2" panose="05020102010507070707" pitchFamily="18" charset="2"/>
              <a:buChar char=""/>
              <a:defRPr sz="2400"/>
            </a:lvl2pPr>
            <a:lvl3pPr marL="1143000" indent="-228600">
              <a:buClr>
                <a:srgbClr val="EE8900"/>
              </a:buClr>
              <a:buFont typeface="Wingdings 2" panose="05020102010507070707" pitchFamily="18" charset="2"/>
              <a:buChar char=""/>
              <a:defRPr sz="2000"/>
            </a:lvl3pPr>
            <a:lvl4pPr marL="1600200" indent="-228600">
              <a:buClr>
                <a:srgbClr val="EE8900"/>
              </a:buClr>
              <a:buFont typeface="Wingdings 2" panose="05020102010507070707" pitchFamily="18" charset="2"/>
              <a:buChar char=""/>
              <a:defRPr sz="2000"/>
            </a:lvl4pPr>
            <a:lvl5pPr marL="2057400" indent="-228600">
              <a:buClr>
                <a:srgbClr val="EE8900"/>
              </a:buClr>
              <a:buFont typeface="Wingdings 2" panose="05020102010507070707" pitchFamily="18" charset="2"/>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37F51072-1568-46F2-A4C0-839DB45A03B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28106" y="357705"/>
            <a:ext cx="1309338" cy="1282566"/>
          </a:xfrm>
          <a:prstGeom prst="rect">
            <a:avLst/>
          </a:prstGeom>
        </p:spPr>
      </p:pic>
    </p:spTree>
    <p:extLst>
      <p:ext uri="{BB962C8B-B14F-4D97-AF65-F5344CB8AC3E}">
        <p14:creationId xmlns:p14="http://schemas.microsoft.com/office/powerpoint/2010/main" val="2347274290"/>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7951" y="518747"/>
            <a:ext cx="10571998" cy="970450"/>
          </a:xfrm>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14728" y="2389561"/>
            <a:ext cx="5189857" cy="576262"/>
          </a:xfrm>
        </p:spPr>
        <p:txBody>
          <a:bodyPr anchor="b">
            <a:noAutofit/>
          </a:bodyPr>
          <a:lstStyle>
            <a:lvl1pPr marL="0" indent="0" algn="l">
              <a:buNone/>
              <a:defRPr sz="3200" b="1">
                <a:latin typeface="Museo Sans 500"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3220278"/>
            <a:ext cx="5189856" cy="2780734"/>
          </a:xfrm>
        </p:spPr>
        <p:txBody>
          <a:bodyPr anchor="t">
            <a:normAutofit/>
          </a:bodyPr>
          <a:lstStyle>
            <a:lvl1pPr>
              <a:defRPr sz="2800"/>
            </a:lvl1pPr>
            <a:lvl2pPr>
              <a:defRPr sz="24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3" y="2389561"/>
            <a:ext cx="5194583" cy="576262"/>
          </a:xfrm>
        </p:spPr>
        <p:txBody>
          <a:bodyPr anchor="b">
            <a:noAutofit/>
          </a:bodyPr>
          <a:lstStyle>
            <a:lvl1pPr marL="0" indent="0" algn="l">
              <a:buNone/>
              <a:defRPr sz="3200" b="1">
                <a:latin typeface="Museo Sans 500"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4" y="3220278"/>
            <a:ext cx="5194583" cy="2780733"/>
          </a:xfrm>
        </p:spPr>
        <p:txBody>
          <a:bodyPr anchor="t">
            <a:normAutofit/>
          </a:bodyPr>
          <a:lstStyle>
            <a:lvl1pPr>
              <a:defRPr sz="2800"/>
            </a:lvl1pPr>
            <a:lvl2pPr>
              <a:defRPr sz="24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F92170C5-1103-4131-8F1E-F8C148DA155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28106" y="357705"/>
            <a:ext cx="1309338" cy="1282566"/>
          </a:xfrm>
          <a:prstGeom prst="rect">
            <a:avLst/>
          </a:prstGeom>
        </p:spPr>
      </p:pic>
    </p:spTree>
    <p:extLst>
      <p:ext uri="{BB962C8B-B14F-4D97-AF65-F5344CB8AC3E}">
        <p14:creationId xmlns:p14="http://schemas.microsoft.com/office/powerpoint/2010/main" val="185062010"/>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EC2F-DA50-4AFB-B849-CAEF26318A56}"/>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516563179"/>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ull-Screen Video">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B495CADF-062E-48C1-969A-0789BB788AC8}"/>
              </a:ext>
            </a:extLst>
          </p:cNvPr>
          <p:cNvSpPr>
            <a:spLocks noGrp="1"/>
          </p:cNvSpPr>
          <p:nvPr>
            <p:ph type="media" sz="quarter" idx="10"/>
          </p:nvPr>
        </p:nvSpPr>
        <p:spPr>
          <a:xfrm>
            <a:off x="0" y="0"/>
            <a:ext cx="12192000" cy="6857999"/>
          </a:xfrm>
        </p:spPr>
        <p:txBody>
          <a:bodyPr/>
          <a:lstStyle>
            <a:lvl1pPr marL="0" indent="0">
              <a:buNone/>
              <a:defRPr/>
            </a:lvl1pPr>
          </a:lstStyle>
          <a:p>
            <a:r>
              <a:rPr lang="en-US"/>
              <a:t>Click icon to add media</a:t>
            </a:r>
            <a:endParaRPr lang="en-GB" dirty="0"/>
          </a:p>
        </p:txBody>
      </p:sp>
    </p:spTree>
    <p:extLst>
      <p:ext uri="{BB962C8B-B14F-4D97-AF65-F5344CB8AC3E}">
        <p14:creationId xmlns:p14="http://schemas.microsoft.com/office/powerpoint/2010/main" val="2671305857"/>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t="-7000" b="-1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ln>
            <a:noFill/>
          </a:ln>
          <a:effectLst/>
          <a:scene3d>
            <a:camera prst="orthographicFront">
              <a:rot lat="0" lon="0" rev="0"/>
            </a:camera>
            <a:lightRig rig="contrasting" dir="t">
              <a:rot lat="0" lon="0" rev="7800000"/>
            </a:lightRig>
          </a:scene3d>
          <a:sp3d>
            <a:bevelT w="139700" h="139700"/>
          </a:sp3d>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ln>
            <a:noFill/>
          </a:ln>
          <a:effectLst/>
          <a:scene3d>
            <a:camera prst="orthographicFront">
              <a:rot lat="0" lon="0" rev="0"/>
            </a:camera>
            <a:lightRig rig="contrasting" dir="t">
              <a:rot lat="0" lon="0" rev="7800000"/>
            </a:lightRig>
          </a:scene3d>
          <a:sp3d>
            <a:bevelT w="139700" h="139700"/>
          </a:sp3d>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874760" y="6408959"/>
            <a:ext cx="1250430" cy="300061"/>
          </a:xfrm>
          <a:prstGeom prst="rect">
            <a:avLst/>
          </a:prstGeom>
        </p:spPr>
      </p:pic>
    </p:spTree>
    <p:extLst>
      <p:ext uri="{BB962C8B-B14F-4D97-AF65-F5344CB8AC3E}">
        <p14:creationId xmlns:p14="http://schemas.microsoft.com/office/powerpoint/2010/main" val="8769504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hf sldNum="0" hdr="0" ftr="0" dt="0"/>
  <p:txStyles>
    <p:titleStyle>
      <a:lvl1pPr algn="l" defTabSz="457200" rtl="0" eaLnBrk="1" latinLnBrk="0" hangingPunct="1">
        <a:spcBef>
          <a:spcPct val="0"/>
        </a:spcBef>
        <a:buNone/>
        <a:defRPr sz="4000" b="1" kern="1200">
          <a:ln>
            <a:noFill/>
          </a:ln>
          <a:solidFill>
            <a:srgbClr val="EE8900"/>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rgbClr val="EE8900"/>
        </a:buClr>
        <a:buFont typeface="Wingdings 2" panose="05020102010507070707" pitchFamily="18"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rgbClr val="EE8900"/>
        </a:buClr>
        <a:buFont typeface="Wingdings 2" panose="05020102010507070707" pitchFamily="18"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rgbClr val="EE8900"/>
        </a:buClr>
        <a:buFont typeface="Wingdings 2" panose="05020102010507070707" pitchFamily="18" charset="2"/>
        <a:buChar char=""/>
        <a:defRPr sz="1400" kern="1200">
          <a:solidFill>
            <a:schemeClr val="tx1"/>
          </a:solidFill>
          <a:latin typeface="+mn-lt"/>
          <a:ea typeface="+mn-ea"/>
          <a:cs typeface="+mn-cs"/>
        </a:defRPr>
      </a:lvl3pPr>
      <a:lvl4pPr marL="1543050" indent="-171450" algn="l" defTabSz="457200" rtl="0" eaLnBrk="1" latinLnBrk="0" hangingPunct="1">
        <a:spcBef>
          <a:spcPct val="20000"/>
        </a:spcBef>
        <a:spcAft>
          <a:spcPts val="600"/>
        </a:spcAft>
        <a:buClr>
          <a:srgbClr val="EE8900"/>
        </a:buClr>
        <a:buFont typeface="Wingdings 2" panose="05020102010507070707" pitchFamily="18" charset="2"/>
        <a:buChar char="Â"/>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rgbClr val="EE8900"/>
        </a:buClr>
        <a:buFont typeface="Wingdings 2" panose="05020102010507070707" pitchFamily="18" charset="2"/>
        <a:buChar char="Â"/>
        <a:defRPr sz="1200" kern="1200">
          <a:ln>
            <a:noFill/>
          </a:ln>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DE48637-37B8-4B4A-BC31-F4A2CFBDAA56}"/>
              </a:ext>
            </a:extLst>
          </p:cNvPr>
          <p:cNvSpPr>
            <a:spLocks noGrp="1"/>
          </p:cNvSpPr>
          <p:nvPr>
            <p:ph type="subTitle" idx="1"/>
          </p:nvPr>
        </p:nvSpPr>
        <p:spPr/>
        <p:txBody>
          <a:bodyPr/>
          <a:lstStyle/>
          <a:p>
            <a:r>
              <a:rPr lang="en-GB" dirty="0"/>
              <a:t>Lasting power of attorney</a:t>
            </a:r>
          </a:p>
        </p:txBody>
      </p:sp>
    </p:spTree>
    <p:extLst>
      <p:ext uri="{BB962C8B-B14F-4D97-AF65-F5344CB8AC3E}">
        <p14:creationId xmlns:p14="http://schemas.microsoft.com/office/powerpoint/2010/main" val="1808830547"/>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076BC2-8F2C-4A65-9EB4-28AB4D9CE1C2}"/>
              </a:ext>
            </a:extLst>
          </p:cNvPr>
          <p:cNvSpPr/>
          <p:nvPr/>
        </p:nvSpPr>
        <p:spPr>
          <a:xfrm>
            <a:off x="390615" y="2265969"/>
            <a:ext cx="11549593" cy="332398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Complications: bankruptcy and debt relief orders (LPA for financial decisions only):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There are rules about bankruptcy and debt relief orders for a property and financial affairs LPA.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If </a:t>
            </a:r>
            <a:r>
              <a:rPr lang="en-US" sz="1400" dirty="0">
                <a:solidFill>
                  <a:prstClr val="black"/>
                </a:solidFill>
                <a:cs typeface="Arial" panose="020B0604020202020204" pitchFamily="34" charset="0"/>
              </a:rPr>
              <a:t>the donor is</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bankrupt or subject to a debt relief order, </a:t>
            </a:r>
            <a:r>
              <a:rPr lang="en-US" sz="1400" dirty="0">
                <a:solidFill>
                  <a:prstClr val="black"/>
                </a:solidFill>
                <a:cs typeface="Arial" panose="020B0604020202020204" pitchFamily="34" charset="0"/>
              </a:rPr>
              <a:t>they</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can make, sign and register an LPA for financial decisions. However,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attorneys will not have power over all of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property and assets.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If this applies to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they should think about getting legal advice before </a:t>
            </a:r>
            <a:r>
              <a:rPr lang="en-US" sz="1400" dirty="0">
                <a:solidFill>
                  <a:prstClr val="black"/>
                </a:solidFill>
                <a:cs typeface="Arial" panose="020B0604020202020204" pitchFamily="34" charset="0"/>
              </a:rPr>
              <a:t>they</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make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LPA.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If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becomes bankrupt or subject to a debt relief order after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financial LPA is made or registered, it will be cancelled.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If an attorney becomes bankrupt or subject to a debt relief order, they can no longer be </a:t>
            </a:r>
            <a:r>
              <a:rPr lang="en-US" sz="1400" dirty="0">
                <a:solidFill>
                  <a:prstClr val="black"/>
                </a:solidFill>
                <a:cs typeface="Arial" panose="020B0604020202020204" pitchFamily="34" charset="0"/>
              </a:rPr>
              <a:t>an</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 under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LPA for financial decisions.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Bankruptcy does not affect a health and care LPA.</a:t>
            </a: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
        <p:nvSpPr>
          <p:cNvPr id="4" name="Title 1">
            <a:extLst>
              <a:ext uri="{FF2B5EF4-FFF2-40B4-BE49-F238E27FC236}">
                <a16:creationId xmlns:a16="http://schemas.microsoft.com/office/drawing/2014/main" id="{50E57A77-1A13-4F4D-89A0-0E0CAA1CA4EB}"/>
              </a:ext>
            </a:extLst>
          </p:cNvPr>
          <p:cNvSpPr>
            <a:spLocks noGrp="1"/>
          </p:cNvSpPr>
          <p:nvPr>
            <p:ph type="title"/>
          </p:nvPr>
        </p:nvSpPr>
        <p:spPr>
          <a:xfrm>
            <a:off x="390615" y="589165"/>
            <a:ext cx="10571998" cy="970450"/>
          </a:xfrm>
        </p:spPr>
        <p:txBody>
          <a:bodyPr/>
          <a:lstStyle/>
          <a:p>
            <a:r>
              <a:rPr lang="en-GB" dirty="0">
                <a:latin typeface="Helvetica" panose="020B0604020202020204" pitchFamily="34" charset="0"/>
                <a:cs typeface="Helvetica" panose="020B0604020202020204" pitchFamily="34" charset="0"/>
              </a:rPr>
              <a:t>Who can make a Lasting </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Power of Attorney</a:t>
            </a:r>
          </a:p>
        </p:txBody>
      </p:sp>
    </p:spTree>
    <p:extLst>
      <p:ext uri="{BB962C8B-B14F-4D97-AF65-F5344CB8AC3E}">
        <p14:creationId xmlns:p14="http://schemas.microsoft.com/office/powerpoint/2010/main" val="2360532158"/>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p:txBody>
          <a:bodyPr/>
          <a:lstStyle/>
          <a:p>
            <a:r>
              <a:rPr lang="en-GB" dirty="0">
                <a:latin typeface="Helvetica" panose="020B0604020202020204" pitchFamily="34" charset="0"/>
                <a:cs typeface="Helvetica" panose="020B0604020202020204" pitchFamily="34" charset="0"/>
              </a:rPr>
              <a:t>Attorneys</a:t>
            </a:r>
          </a:p>
        </p:txBody>
      </p:sp>
      <p:sp>
        <p:nvSpPr>
          <p:cNvPr id="3" name="Rectangle 2">
            <a:extLst>
              <a:ext uri="{FF2B5EF4-FFF2-40B4-BE49-F238E27FC236}">
                <a16:creationId xmlns:a16="http://schemas.microsoft.com/office/drawing/2014/main" id="{077557B8-C2D4-4362-AE7A-8908F756F2BD}"/>
              </a:ext>
            </a:extLst>
          </p:cNvPr>
          <p:cNvSpPr/>
          <p:nvPr/>
        </p:nvSpPr>
        <p:spPr>
          <a:xfrm>
            <a:off x="424070" y="2223376"/>
            <a:ext cx="11574642" cy="351891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Attorneys are the people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chooses to act for </a:t>
            </a:r>
            <a:r>
              <a:rPr lang="en-US" sz="1400" dirty="0">
                <a:solidFill>
                  <a:prstClr val="black"/>
                </a:solidFill>
                <a:cs typeface="Arial" panose="020B0604020202020204" pitchFamily="34" charset="0"/>
              </a:rPr>
              <a:t>them</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on their behalf.</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Their must </a:t>
            </a:r>
            <a:r>
              <a:rPr lang="en-US" sz="1400" dirty="0">
                <a:solidFill>
                  <a:prstClr val="black"/>
                </a:solidFill>
                <a:cs typeface="Arial" panose="020B0604020202020204" pitchFamily="34" charset="0"/>
              </a:rPr>
              <a:t>be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 least one attorney. There’s no upper limit, but too many attorneys could make things difficult, as they’ll need to work together.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Make sure that each person agrees to be </a:t>
            </a:r>
            <a:r>
              <a:rPr lang="en-US" sz="1400" dirty="0">
                <a:solidFill>
                  <a:prstClr val="black"/>
                </a:solidFill>
                <a:cs typeface="Arial" panose="020B0604020202020204" pitchFamily="34" charset="0"/>
              </a:rPr>
              <a:t>an</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 before </a:t>
            </a:r>
            <a:r>
              <a:rPr lang="en-US" sz="1400" dirty="0">
                <a:solidFill>
                  <a:prstClr val="black"/>
                </a:solidFill>
                <a:cs typeface="Arial" panose="020B0604020202020204" pitchFamily="34" charset="0"/>
              </a:rPr>
              <a:t>they are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named in your LPA.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When a donor selects attorneys, they must think about: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H</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ow many </a:t>
            </a:r>
            <a:r>
              <a:rPr lang="en-US" sz="1400" dirty="0">
                <a:solidFill>
                  <a:prstClr val="black"/>
                </a:solidFill>
                <a:cs typeface="Arial" panose="020B0604020202020204" pitchFamily="34" charset="0"/>
              </a:rPr>
              <a:t>they</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want to appoint and if they’ll be able to work together</a:t>
            </a:r>
          </a:p>
          <a:p>
            <a:pPr marL="285750" marR="0" lvl="0" indent="-285750" algn="l" defTabSz="457200" rtl="0" eaLnBrk="1" fontAlgn="auto" latinLnBrk="0" hangingPunct="1">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W</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hether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the donor trusts them to act in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best interests</a:t>
            </a:r>
          </a:p>
          <a:p>
            <a:pPr marL="285750" marR="0" lvl="0" indent="-285750" algn="l" defTabSz="457200" rtl="0" eaLnBrk="1" fontAlgn="auto" latinLnBrk="0" hangingPunct="1">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H</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ow well </a:t>
            </a:r>
            <a:r>
              <a:rPr lang="en-US" sz="1400" dirty="0">
                <a:solidFill>
                  <a:prstClr val="black"/>
                </a:solidFill>
                <a:cs typeface="Arial" panose="020B0604020202020204" pitchFamily="34" charset="0"/>
              </a:rPr>
              <a:t>the donor and attorney</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knows each other and how well they understand </a:t>
            </a:r>
            <a:r>
              <a:rPr lang="en-US" sz="1400" dirty="0">
                <a:solidFill>
                  <a:prstClr val="black"/>
                </a:solidFill>
                <a:cs typeface="Arial" panose="020B0604020202020204" pitchFamily="34" charset="0"/>
              </a:rPr>
              <a:t>each other</a:t>
            </a: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H</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ow willing they’ll be to make decisions for </a:t>
            </a:r>
            <a:r>
              <a:rPr lang="en-US" sz="1400" dirty="0">
                <a:solidFill>
                  <a:prstClr val="black"/>
                </a:solidFill>
                <a:cs typeface="Arial" panose="020B0604020202020204" pitchFamily="34" charset="0"/>
              </a:rPr>
              <a:t>the donor</a:t>
            </a: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H</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ow well they </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organise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their own affairs, such as how well they look after their own money</a:t>
            </a: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1894783868"/>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209112" y="617957"/>
            <a:ext cx="10571998" cy="970450"/>
          </a:xfrm>
        </p:spPr>
        <p:txBody>
          <a:bodyPr/>
          <a:lstStyle/>
          <a:p>
            <a:r>
              <a:rPr lang="en-GB" dirty="0">
                <a:latin typeface="Helvetica" panose="020B0604020202020204" pitchFamily="34" charset="0"/>
                <a:cs typeface="Helvetica" panose="020B0604020202020204" pitchFamily="34" charset="0"/>
              </a:rPr>
              <a:t>Making Decisions for the </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Donor</a:t>
            </a:r>
          </a:p>
        </p:txBody>
      </p:sp>
      <p:sp>
        <p:nvSpPr>
          <p:cNvPr id="3" name="Rectangle 2">
            <a:extLst>
              <a:ext uri="{FF2B5EF4-FFF2-40B4-BE49-F238E27FC236}">
                <a16:creationId xmlns:a16="http://schemas.microsoft.com/office/drawing/2014/main" id="{9FBD6697-237B-4C15-AADD-BC79253CC876}"/>
              </a:ext>
            </a:extLst>
          </p:cNvPr>
          <p:cNvSpPr/>
          <p:nvPr/>
        </p:nvSpPr>
        <p:spPr>
          <a:xfrm>
            <a:off x="301878" y="2196165"/>
            <a:ext cx="11717844" cy="383694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Attorneys for </a:t>
            </a:r>
            <a:r>
              <a:rPr lang="en-US" sz="1400" dirty="0">
                <a:solidFill>
                  <a:prstClr val="black"/>
                </a:solidFill>
                <a:cs typeface="Arial" panose="020B0604020202020204" pitchFamily="34" charset="0"/>
              </a:rPr>
              <a:t>an</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LPA can make some decisions on the donor’s behalf, but they can’t do as they please. They always have to act in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best interests of the donor. The Mental Capacity Act Code of Practice goes into this much more fully. It sets out five basic principles an attorney has to follow when working out whether and how to act on </a:t>
            </a:r>
            <a:r>
              <a:rPr lang="en-US" sz="1400" dirty="0">
                <a:solidFill>
                  <a:prstClr val="black"/>
                </a:solidFill>
                <a:cs typeface="Arial" panose="020B0604020202020204" pitchFamily="34" charset="0"/>
              </a:rPr>
              <a:t>the donor’s</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behalf:</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A</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ttorneys</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must assume that </a:t>
            </a:r>
            <a:r>
              <a:rPr lang="en-US" sz="1400" dirty="0">
                <a:solidFill>
                  <a:prstClr val="black"/>
                </a:solidFill>
                <a:cs typeface="Arial" panose="020B0604020202020204" pitchFamily="34" charset="0"/>
              </a:rPr>
              <a:t>a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can make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own decisions unless it is established that they cannot do so.</a:t>
            </a:r>
          </a:p>
          <a:p>
            <a:pPr marL="285750" marR="0" lvl="0" indent="-285750" algn="l" defTabSz="457200" rtl="0" eaLnBrk="1" fontAlgn="auto" latinLnBrk="0" hangingPunct="1">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A</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ttorneys</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must help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to make as many of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own decisions as </a:t>
            </a:r>
            <a:r>
              <a:rPr lang="en-US" sz="1400" dirty="0">
                <a:solidFill>
                  <a:prstClr val="black"/>
                </a:solidFill>
                <a:cs typeface="Arial" panose="020B0604020202020204" pitchFamily="34" charset="0"/>
              </a:rPr>
              <a:t>they</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can. They must take all practical steps to help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to make a decision. They can only treat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as unable to make a decision if they have not succeeded in helping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make a decision through those steps.</a:t>
            </a:r>
          </a:p>
          <a:p>
            <a:pPr marL="285750" marR="0" lvl="0" indent="-285750" algn="l" defTabSz="457200" rtl="0" eaLnBrk="1" fontAlgn="auto" latinLnBrk="0" hangingPunct="1">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A</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ttorneys</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must not treat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as being unable to make a decision simply because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makes an unwise decision.</a:t>
            </a:r>
          </a:p>
          <a:p>
            <a:pPr marL="285750" marR="0" lvl="0" indent="-285750" algn="l" defTabSz="457200" rtl="0" eaLnBrk="1" fontAlgn="auto" latinLnBrk="0" hangingPunct="1">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A</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ttorneys</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must act and make decisions in </a:t>
            </a:r>
            <a:r>
              <a:rPr lang="en-US" sz="1400" dirty="0">
                <a:solidFill>
                  <a:prstClr val="black"/>
                </a:solidFill>
                <a:cs typeface="Arial" panose="020B0604020202020204" pitchFamily="34" charset="0"/>
              </a:rPr>
              <a:t>the </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best interests of the donor when the donor is unable to make a decision.</a:t>
            </a:r>
          </a:p>
          <a:p>
            <a:pPr marL="285750" marR="0" lvl="0" indent="-285750" algn="l" defTabSz="457200" rtl="0" eaLnBrk="1" fontAlgn="auto" latinLnBrk="0" hangingPunct="1">
              <a:spcBef>
                <a:spcPts val="0"/>
              </a:spcBef>
              <a:spcAft>
                <a:spcPts val="800"/>
              </a:spcAft>
              <a:buClr>
                <a:srgbClr val="0070C0"/>
              </a:buClr>
              <a:buSzTx/>
              <a:buFont typeface="Wingdings 2" panose="05020102010507070707" pitchFamily="18" charset="2"/>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Before attorneys make a decision or act for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they must consider whether they can make the decision or act in a way that is less restrictive of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rights and freedoms of the donor, but still achieves the purpose.</a:t>
            </a:r>
          </a:p>
          <a:p>
            <a:pPr marR="0" lvl="0" algn="l" defTabSz="457200" rtl="0" eaLnBrk="1" fontAlgn="auto" latinLnBrk="0" hangingPunct="1">
              <a:spcBef>
                <a:spcPts val="0"/>
              </a:spcBef>
              <a:spcAft>
                <a:spcPts val="0"/>
              </a:spcAft>
              <a:buClr>
                <a:schemeClr val="accent2"/>
              </a:buClr>
              <a:buSzTx/>
              <a:tabLst/>
              <a:defRPr/>
            </a:pPr>
            <a:endParaRPr lang="en-GB" sz="1400" dirty="0">
              <a:solidFill>
                <a:prstClr val="black"/>
              </a:solidFill>
              <a:cs typeface="Arial" panose="020B0604020202020204" pitchFamily="34" charset="0"/>
            </a:endParaRPr>
          </a:p>
          <a:p>
            <a:pPr marR="0" lvl="0" algn="l" defTabSz="457200" rtl="0" eaLnBrk="1" fontAlgn="auto" latinLnBrk="0" hangingPunct="1">
              <a:spcBef>
                <a:spcPts val="0"/>
              </a:spcBef>
              <a:spcAft>
                <a:spcPts val="0"/>
              </a:spcAft>
              <a:buClr>
                <a:schemeClr val="accent2"/>
              </a:buClr>
              <a:buSzTx/>
              <a:tabLst/>
              <a:defRPr/>
            </a:pPr>
            <a:r>
              <a:rPr lang="en-GB" sz="1400" dirty="0">
                <a:solidFill>
                  <a:prstClr val="black"/>
                </a:solidFill>
                <a:cs typeface="Arial" panose="020B0604020202020204" pitchFamily="34" charset="0"/>
              </a:rPr>
              <a:t>If the donor wants more than four attorneys that can be accommodated. However, the donor should think about the practicalities of having four Attorneys especially if they live all over the country or in some cases in another country.</a:t>
            </a:r>
          </a:p>
        </p:txBody>
      </p:sp>
    </p:spTree>
    <p:extLst>
      <p:ext uri="{BB962C8B-B14F-4D97-AF65-F5344CB8AC3E}">
        <p14:creationId xmlns:p14="http://schemas.microsoft.com/office/powerpoint/2010/main" val="379197686"/>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251791" y="476308"/>
            <a:ext cx="10571998" cy="970450"/>
          </a:xfrm>
        </p:spPr>
        <p:txBody>
          <a:bodyPr/>
          <a:lstStyle/>
          <a:p>
            <a:r>
              <a:rPr lang="en-GB" dirty="0">
                <a:latin typeface="Helvetica" panose="020B0604020202020204" pitchFamily="34" charset="0"/>
                <a:cs typeface="Helvetica" panose="020B0604020202020204" pitchFamily="34" charset="0"/>
              </a:rPr>
              <a:t>Who Can be an Attorney?</a:t>
            </a:r>
          </a:p>
        </p:txBody>
      </p:sp>
      <p:sp>
        <p:nvSpPr>
          <p:cNvPr id="3" name="Rectangle 2">
            <a:extLst>
              <a:ext uri="{FF2B5EF4-FFF2-40B4-BE49-F238E27FC236}">
                <a16:creationId xmlns:a16="http://schemas.microsoft.com/office/drawing/2014/main" id="{9CA3DECB-9061-4A1D-A8A3-720D2C452FDD}"/>
              </a:ext>
            </a:extLst>
          </p:cNvPr>
          <p:cNvSpPr/>
          <p:nvPr/>
        </p:nvSpPr>
        <p:spPr>
          <a:xfrm>
            <a:off x="251791" y="2425809"/>
            <a:ext cx="11429807" cy="298543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In legal terms, an ‘attorney’ is a person who’s allowed to act on behalf of someone.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Attorneys don’t need to be solicitors. Most people choose family members, friends and other people they trust with no legal background. If an attorney is not a professional, the important thing is that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knows them well and they respect </a:t>
            </a:r>
            <a:r>
              <a:rPr lang="en-US" sz="1400" dirty="0">
                <a:solidFill>
                  <a:prstClr val="black"/>
                </a:solidFill>
                <a:cs typeface="Arial" panose="020B0604020202020204" pitchFamily="34" charset="0"/>
              </a:rPr>
              <a:t>the donor’s</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views and will act in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best interests.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prstClr val="black"/>
                </a:solidFill>
                <a:cs typeface="Arial" panose="020B0604020202020204" pitchFamily="34" charset="0"/>
              </a:rPr>
              <a:t>The donor </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can ask anyone with mental capacity aged 18 or over to be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 including: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wife, husband, civil partner or partner</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A</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family member</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A</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close friend</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A</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professional, such as a solicitor</a:t>
            </a:r>
          </a:p>
        </p:txBody>
      </p:sp>
    </p:spTree>
    <p:extLst>
      <p:ext uri="{BB962C8B-B14F-4D97-AF65-F5344CB8AC3E}">
        <p14:creationId xmlns:p14="http://schemas.microsoft.com/office/powerpoint/2010/main" val="557304707"/>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p:txBody>
          <a:bodyPr/>
          <a:lstStyle/>
          <a:p>
            <a:r>
              <a:rPr lang="en-GB" dirty="0">
                <a:latin typeface="Helvetica" panose="020B0604020202020204" pitchFamily="34" charset="0"/>
                <a:cs typeface="Helvetica" panose="020B0604020202020204" pitchFamily="34" charset="0"/>
              </a:rPr>
              <a:t>Attorneys</a:t>
            </a:r>
          </a:p>
        </p:txBody>
      </p:sp>
      <p:sp>
        <p:nvSpPr>
          <p:cNvPr id="3" name="Rectangle 2">
            <a:extLst>
              <a:ext uri="{FF2B5EF4-FFF2-40B4-BE49-F238E27FC236}">
                <a16:creationId xmlns:a16="http://schemas.microsoft.com/office/drawing/2014/main" id="{75A38B64-A1C7-4A46-A805-FB5497653796}"/>
              </a:ext>
            </a:extLst>
          </p:cNvPr>
          <p:cNvSpPr/>
          <p:nvPr/>
        </p:nvSpPr>
        <p:spPr>
          <a:xfrm>
            <a:off x="291548" y="2374738"/>
            <a:ext cx="11506442" cy="310854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ea typeface="+mn-ea"/>
                <a:cs typeface="Arial" panose="020B0604020202020204" pitchFamily="34" charset="0"/>
              </a:rPr>
              <a:t>Property and financial affairs LPA attorneys: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Some people choose a professional attorney, such as a solicitor, for their financial LPA.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Professional attorneys usually charge fees.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An undischarged bankrupt or a person subject to a debt relief order can’t be an attorney for a property and financial affairs LPA.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Bankruptcy and debt relief orders don’t affect health and welfare LPAs.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ea typeface="+mn-ea"/>
                <a:cs typeface="Arial" panose="020B0604020202020204" pitchFamily="34" charset="0"/>
              </a:rPr>
              <a:t>Health and welfare LPA attorneys: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An attorney for a health and welfare LPA must be a person, not a company. You can have as many attorneys as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needs.</a:t>
            </a: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1944195053"/>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823737" y="1123670"/>
            <a:ext cx="10571998" cy="970450"/>
          </a:xfrm>
        </p:spPr>
        <p:txBody>
          <a:bodyPr/>
          <a:lstStyle/>
          <a:p>
            <a:r>
              <a:rPr lang="en-GB" dirty="0">
                <a:latin typeface="Helvetica" panose="020B0604020202020204" pitchFamily="34" charset="0"/>
                <a:cs typeface="Helvetica" panose="020B0604020202020204" pitchFamily="34" charset="0"/>
              </a:rPr>
              <a:t>Attorneys</a:t>
            </a:r>
            <a:br>
              <a:rPr lang="en-GB" dirty="0">
                <a:latin typeface="Helvetica" panose="020B0604020202020204" pitchFamily="34" charset="0"/>
                <a:cs typeface="Helvetica" panose="020B0604020202020204" pitchFamily="34" charset="0"/>
              </a:rPr>
            </a:br>
            <a:endParaRPr lang="en-GB"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E75DE967-9EB1-4BC8-A2B0-56C880BE0680}"/>
              </a:ext>
            </a:extLst>
          </p:cNvPr>
          <p:cNvSpPr/>
          <p:nvPr/>
        </p:nvSpPr>
        <p:spPr>
          <a:xfrm>
            <a:off x="265044" y="2140562"/>
            <a:ext cx="11493222" cy="310854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ea typeface="+mn-ea"/>
                <a:cs typeface="Arial" panose="020B0604020202020204" pitchFamily="34" charset="0"/>
              </a:rPr>
              <a:t>Who can’t be an attorney: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
                <a:schemeClr val="accent2"/>
              </a:buClr>
              <a:buSzTx/>
              <a:buFont typeface="Wingdings 2" panose="05020102010507070707" pitchFamily="18" charset="2"/>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 person who is currently bankrupt or has a debt relief order can’t be an attorney on an LPA for financial decisions.</a:t>
            </a:r>
          </a:p>
          <a:p>
            <a:pPr marL="285750" marR="0" lvl="0" indent="-285750" algn="l" defTabSz="457200" rtl="0" eaLnBrk="1" fontAlgn="auto" latinLnBrk="0" hangingPunct="1">
              <a:lnSpc>
                <a:spcPct val="100000"/>
              </a:lnSpc>
              <a:spcBef>
                <a:spcPts val="0"/>
              </a:spcBef>
              <a:spcAft>
                <a:spcPts val="0"/>
              </a:spcAft>
              <a:buClr>
                <a:schemeClr val="accent2"/>
              </a:buClr>
              <a:buSzTx/>
              <a:buFont typeface="Wingdings 2" panose="05020102010507070707" pitchFamily="18" charset="2"/>
              <a:buChar char=""/>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
                <a:schemeClr val="accent2"/>
              </a:buClr>
              <a:buSzTx/>
              <a:buFont typeface="Wingdings 2" panose="05020102010507070707" pitchFamily="18" charset="2"/>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Bankruptcy and debt relief orders don’t affect health and welfare LPAs.</a:t>
            </a:r>
          </a:p>
          <a:p>
            <a:pPr marL="285750" marR="0" lvl="0" indent="-285750" algn="l" defTabSz="457200" rtl="0" eaLnBrk="1" fontAlgn="auto" latinLnBrk="0" hangingPunct="1">
              <a:lnSpc>
                <a:spcPct val="100000"/>
              </a:lnSpc>
              <a:spcBef>
                <a:spcPts val="0"/>
              </a:spcBef>
              <a:spcAft>
                <a:spcPts val="0"/>
              </a:spcAft>
              <a:buClr>
                <a:schemeClr val="accent2"/>
              </a:buClr>
              <a:buSzTx/>
              <a:buFont typeface="Wingdings 2" panose="05020102010507070707" pitchFamily="18" charset="2"/>
              <a:buChar char=""/>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
                <a:schemeClr val="accent2"/>
              </a:buClr>
              <a:buSzTx/>
              <a:buFont typeface="Wingdings 2" panose="05020102010507070707" pitchFamily="18" charset="2"/>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 person who is on the Disclosure and Barring Service’s barred list cannot act as an attorney – unless they’re a family member and they’re not getting a fee to be an attorney. They will break the law if they do.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ea typeface="+mn-ea"/>
                <a:cs typeface="Arial" panose="020B0604020202020204" pitchFamily="34" charset="0"/>
              </a:rPr>
              <a:t>What attorneys can do: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prstClr val="black"/>
                </a:solidFill>
                <a:cs typeface="Arial" panose="020B0604020202020204" pitchFamily="34" charset="0"/>
              </a:rPr>
              <a:t>A</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ttorneys</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can only make decisions that </a:t>
            </a:r>
            <a:r>
              <a:rPr lang="en-US" sz="1400" dirty="0">
                <a:solidFill>
                  <a:prstClr val="black"/>
                </a:solidFill>
                <a:cs typeface="Arial" panose="020B0604020202020204" pitchFamily="34" charset="0"/>
              </a:rPr>
              <a:t>the donor has</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allowed them to make in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LPA. For example, if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LPA is for your financial decisions, attorneys can’t make decisions about care or daily routine. If </a:t>
            </a:r>
            <a:r>
              <a:rPr lang="en-US" sz="1400" dirty="0">
                <a:solidFill>
                  <a:prstClr val="black"/>
                </a:solidFill>
                <a:cs typeface="Arial" panose="020B0604020202020204" pitchFamily="34" charset="0"/>
              </a:rPr>
              <a:t>the </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LPA is for your health and care, they can’t make decisions about money.</a:t>
            </a: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4107588133"/>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185530" y="579090"/>
            <a:ext cx="10571998" cy="970450"/>
          </a:xfrm>
        </p:spPr>
        <p:txBody>
          <a:bodyPr/>
          <a:lstStyle/>
          <a:p>
            <a:r>
              <a:rPr lang="en-GB" dirty="0">
                <a:latin typeface="Helvetica" panose="020B0604020202020204" pitchFamily="34" charset="0"/>
                <a:cs typeface="Helvetica" panose="020B0604020202020204" pitchFamily="34" charset="0"/>
              </a:rPr>
              <a:t>How Attorneys Should </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Make Decisions</a:t>
            </a:r>
          </a:p>
        </p:txBody>
      </p:sp>
      <p:sp>
        <p:nvSpPr>
          <p:cNvPr id="3" name="Rectangle 2">
            <a:extLst>
              <a:ext uri="{FF2B5EF4-FFF2-40B4-BE49-F238E27FC236}">
                <a16:creationId xmlns:a16="http://schemas.microsoft.com/office/drawing/2014/main" id="{54C93F50-BF43-45F7-AE1E-B7F98E8E7E17}"/>
              </a:ext>
            </a:extLst>
          </p:cNvPr>
          <p:cNvSpPr/>
          <p:nvPr/>
        </p:nvSpPr>
        <p:spPr>
          <a:xfrm>
            <a:off x="185530" y="2146590"/>
            <a:ext cx="11461837" cy="427809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If </a:t>
            </a:r>
            <a:r>
              <a:rPr lang="en-US" sz="1400" dirty="0">
                <a:solidFill>
                  <a:prstClr val="black"/>
                </a:solidFill>
                <a:cs typeface="Arial" panose="020B0604020202020204" pitchFamily="34" charset="0"/>
              </a:rPr>
              <a:t>the donor has</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chosen two or more attorneys, </a:t>
            </a:r>
            <a:r>
              <a:rPr lang="en-US" sz="1400" dirty="0">
                <a:solidFill>
                  <a:prstClr val="black"/>
                </a:solidFill>
                <a:cs typeface="Arial" panose="020B0604020202020204" pitchFamily="34" charset="0"/>
              </a:rPr>
              <a:t>they</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must state how they should make decisions on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behalf. One of three options is available: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J</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ointly</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and severally</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J</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ointly</a:t>
            </a: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J</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ointly</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for some decisions, jointly and severally for other decisions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Most people choose ‘jointly and severally’ because it is the most flexible and practical way for attorneys to make decisions. This means they can act either on their own or with the other attorney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If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chooses a different option from ‘jointly and severally’ and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attorneys can’t unanimously agree a joint decision, it can’t be made.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LPA might become unworkable.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prstClr val="black"/>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Attorneys cannot make gifts from a donor’s assets unless it is reasonable to think that donor would have made those gifts if they had mental capacity.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prstClr val="black"/>
                </a:solidFill>
                <a:cs typeface="Arial" panose="020B0604020202020204" pitchFamily="34" charset="0"/>
              </a:rPr>
              <a:t>Any gifts or dispositions (such as placing assets into a Trust), which it is not certain the donor would have made them, must have the permission from the Court of Protection.</a:t>
            </a: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844382265"/>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p:txBody>
          <a:bodyPr/>
          <a:lstStyle/>
          <a:p>
            <a:r>
              <a:rPr lang="en-GB" dirty="0">
                <a:latin typeface="Helvetica" panose="020B0604020202020204" pitchFamily="34" charset="0"/>
                <a:cs typeface="Helvetica" panose="020B0604020202020204" pitchFamily="34" charset="0"/>
              </a:rPr>
              <a:t>Jointly and Severally</a:t>
            </a:r>
          </a:p>
        </p:txBody>
      </p:sp>
      <p:sp>
        <p:nvSpPr>
          <p:cNvPr id="3" name="Rectangle 2">
            <a:extLst>
              <a:ext uri="{FF2B5EF4-FFF2-40B4-BE49-F238E27FC236}">
                <a16:creationId xmlns:a16="http://schemas.microsoft.com/office/drawing/2014/main" id="{CA2EFAD5-13B7-41A5-946D-03101629F995}"/>
              </a:ext>
            </a:extLst>
          </p:cNvPr>
          <p:cNvSpPr/>
          <p:nvPr/>
        </p:nvSpPr>
        <p:spPr>
          <a:xfrm>
            <a:off x="331305" y="2233978"/>
            <a:ext cx="11509189" cy="397031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must state how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attorneys should act – whether they can make decisions separately, or whether they have to agree some or all decisions unanimously.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need to choose one of three options. The details are below.</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Jointly and severally (attorneys act either together or individually):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prstClr val="black"/>
                </a:solidFill>
                <a:cs typeface="Arial" panose="020B0604020202020204" pitchFamily="34" charset="0"/>
              </a:rPr>
              <a:t>The </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attorneys can make decisions on </a:t>
            </a:r>
            <a:r>
              <a:rPr lang="en-US" sz="1400" dirty="0">
                <a:solidFill>
                  <a:prstClr val="black"/>
                </a:solidFill>
                <a:cs typeface="Arial" panose="020B0604020202020204" pitchFamily="34" charset="0"/>
              </a:rPr>
              <a:t>the donor’s</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behalf on their own or together.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Any action taken by any attorney alone is as valid as if they were the only attorney. It’s up to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attorneys to choose how they make decisions but they must always act in </a:t>
            </a:r>
            <a:r>
              <a:rPr lang="en-US" sz="1400" dirty="0">
                <a:solidFill>
                  <a:prstClr val="black"/>
                </a:solidFill>
                <a:cs typeface="Arial" panose="020B0604020202020204" pitchFamily="34" charset="0"/>
              </a:rPr>
              <a:t>the donor’s</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best interests.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Most people choose this option because</a:t>
            </a:r>
            <a:r>
              <a:rPr lang="en-US" sz="1400" dirty="0">
                <a:solidFill>
                  <a:prstClr val="black"/>
                </a:solidFill>
                <a:cs typeface="Arial" panose="020B0604020202020204" pitchFamily="34" charset="0"/>
              </a:rPr>
              <a:t> </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attorneys can make simple or urgent decisions quickly and easily, without asking your other attorneys. If an attorney can no longer act, the LPA won’t be cancelled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prstClr val="black"/>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If a donor chooses this option, they must not say anywhere else in the LPA that certain decisions must be made by one particular attorney</a:t>
            </a:r>
            <a:r>
              <a:rPr lang="en-GB" sz="1400" dirty="0">
                <a:solidFill>
                  <a:prstClr val="black"/>
                </a:solidFill>
                <a:cs typeface="Arial" panose="020B0604020202020204" pitchFamily="34" charset="0"/>
              </a:rPr>
              <a:t>, </a:t>
            </a: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some or all of the attorneys or a minimum number of attorneys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Instructions like this contradict the donor’s choice here, so the LPA may be rejected.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1286631040"/>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212034" y="1547296"/>
            <a:ext cx="10571998" cy="970450"/>
          </a:xfrm>
        </p:spPr>
        <p:txBody>
          <a:bodyPr/>
          <a:lstStyle/>
          <a:p>
            <a:r>
              <a:rPr lang="en-GB" dirty="0">
                <a:latin typeface="Helvetica" panose="020B0604020202020204" pitchFamily="34" charset="0"/>
                <a:cs typeface="Helvetica" panose="020B0604020202020204" pitchFamily="34" charset="0"/>
              </a:rPr>
              <a:t>Jointly (attorneys agree </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every decision </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unanimously)</a:t>
            </a:r>
            <a:br>
              <a:rPr lang="en-GB" dirty="0">
                <a:latin typeface="Helvetica" panose="020B0604020202020204" pitchFamily="34" charset="0"/>
                <a:cs typeface="Helvetica" panose="020B0604020202020204" pitchFamily="34" charset="0"/>
              </a:rPr>
            </a:br>
            <a:endParaRPr lang="en-GB"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7A7EDDD6-8849-4F19-90FF-AA7EB113CC90}"/>
              </a:ext>
            </a:extLst>
          </p:cNvPr>
          <p:cNvSpPr/>
          <p:nvPr/>
        </p:nvSpPr>
        <p:spPr>
          <a:xfrm>
            <a:off x="212034" y="2204238"/>
            <a:ext cx="11432554" cy="38472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With this option, attorneys must always make all decisions together. They must agree unanimously and they must all sign any relevant documents.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Choose this option if the donor wants their attorneys to agree on every decision, whether it’s big or small.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If the attorneys can’t all agree on a decision, it can’t be made.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With this option: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If the attorneys can’t work together, the LPA won’t work</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If one attorney can no longer act or dies, the LPA will stop working – unless they’ve appointed replacements</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If the attorneys live far apart, they may find acting jointly difficult – for example, going to the bank together.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If one of the original joint attorneys can no longer act, all the original attorneys stop acting for you. This is because the law treats attorneys who act jointly as a single unit. If the donor has appointed replacement attorneys, they will all take over.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p:txBody>
      </p:sp>
    </p:spTree>
    <p:extLst>
      <p:ext uri="{BB962C8B-B14F-4D97-AF65-F5344CB8AC3E}">
        <p14:creationId xmlns:p14="http://schemas.microsoft.com/office/powerpoint/2010/main" val="1477888189"/>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0" y="1583077"/>
            <a:ext cx="10571998" cy="970450"/>
          </a:xfrm>
        </p:spPr>
        <p:txBody>
          <a:bodyPr/>
          <a:lstStyle/>
          <a:p>
            <a:r>
              <a:rPr lang="en-GB" dirty="0">
                <a:latin typeface="Helvetica" panose="020B0604020202020204" pitchFamily="34" charset="0"/>
                <a:cs typeface="Helvetica" panose="020B0604020202020204" pitchFamily="34" charset="0"/>
              </a:rPr>
              <a:t>Jointly for some decisions,</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and jointly and severally for </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other decisions</a:t>
            </a:r>
            <a:br>
              <a:rPr lang="en-GB" dirty="0">
                <a:latin typeface="Helvetica" panose="020B0604020202020204" pitchFamily="34" charset="0"/>
                <a:cs typeface="Helvetica" panose="020B0604020202020204" pitchFamily="34" charset="0"/>
              </a:rPr>
            </a:br>
            <a:endParaRPr lang="en-GB"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748067A4-D4C9-4C05-B7FD-32319FAF19B3}"/>
              </a:ext>
            </a:extLst>
          </p:cNvPr>
          <p:cNvSpPr/>
          <p:nvPr/>
        </p:nvSpPr>
        <p:spPr>
          <a:xfrm>
            <a:off x="169356" y="2167549"/>
            <a:ext cx="11628634" cy="418576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prstClr val="black"/>
                </a:solidFill>
                <a:cs typeface="Arial" panose="020B0604020202020204" pitchFamily="34" charset="0"/>
              </a:rPr>
              <a:t>With this option, </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attorneys must make certain decisions together and agree them unanimously – but they can make other decisions individually.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If the donor chooses this option you must clearly state which decisions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attorneys should make together and agree unanimously: that is, when they should act jointly.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If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attorneys can’t all agree on a decision, it can’t be made.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Some people pick this option because they don’t mind their attorneys taking everyday decisions alone but want them to make important decisions together, such as selling a house.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If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attorneys live far apart, they may find acting jointly difficult.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prstClr val="black"/>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The donor must write which decisions must be made jointly and which must be made jointly and severally – if they don’t, the LPA won’t work. If the attorneys can’t agree on a joint decision, it can’t be made.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If one attorney can no longer act or dies, your remaining attorneys won’t be able to make any of the joint decisions, unless the donor has appointed replacements.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3678826878"/>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152501" y="362204"/>
            <a:ext cx="10571998" cy="970450"/>
          </a:xfrm>
        </p:spPr>
        <p:txBody>
          <a:bodyPr/>
          <a:lstStyle/>
          <a:p>
            <a:r>
              <a:rPr lang="en-GB" dirty="0">
                <a:latin typeface="Helvetica" panose="020B0604020202020204" pitchFamily="34" charset="0"/>
                <a:cs typeface="Helvetica" panose="020B0604020202020204" pitchFamily="34" charset="0"/>
              </a:rPr>
              <a:t>Lasting Power of Attorney</a:t>
            </a:r>
          </a:p>
        </p:txBody>
      </p:sp>
      <p:sp>
        <p:nvSpPr>
          <p:cNvPr id="3" name="TextBox 2">
            <a:extLst>
              <a:ext uri="{FF2B5EF4-FFF2-40B4-BE49-F238E27FC236}">
                <a16:creationId xmlns:a16="http://schemas.microsoft.com/office/drawing/2014/main" id="{48E695E1-3ECD-4B87-B58A-F1FFAEA83612}"/>
              </a:ext>
            </a:extLst>
          </p:cNvPr>
          <p:cNvSpPr txBox="1"/>
          <p:nvPr/>
        </p:nvSpPr>
        <p:spPr>
          <a:xfrm>
            <a:off x="265043" y="2372139"/>
            <a:ext cx="11489635" cy="1600438"/>
          </a:xfrm>
          <a:prstGeom prst="rect">
            <a:avLst/>
          </a:prstGeom>
          <a:noFill/>
        </p:spPr>
        <p:txBody>
          <a:bodyPr wrap="square" rtlCol="0">
            <a:spAutoFit/>
          </a:bodyPr>
          <a:lstStyle/>
          <a:p>
            <a:pPr>
              <a:lnSpc>
                <a:spcPct val="120000"/>
              </a:lnSpc>
            </a:pPr>
            <a:r>
              <a:rPr lang="en-GB" sz="1400" dirty="0"/>
              <a:t>Lasting Powers of Attorney are documents that appoint others to act on behalf of the person setting up the Lasting Power of Attorney.</a:t>
            </a:r>
          </a:p>
          <a:p>
            <a:pPr>
              <a:lnSpc>
                <a:spcPct val="120000"/>
              </a:lnSpc>
            </a:pPr>
            <a:endParaRPr lang="en-GB" sz="1400" dirty="0"/>
          </a:p>
          <a:p>
            <a:pPr>
              <a:lnSpc>
                <a:spcPct val="120000"/>
              </a:lnSpc>
            </a:pPr>
            <a:r>
              <a:rPr lang="en-GB" sz="1400" dirty="0"/>
              <a:t>These documents replaced Enduring Powers of Attorney through the Mental Capacity Act 2005 and can only be set up by a person if they have the necessary mental capacity to do so. If they do not then an application for a Deputyship Order through the Court of Protection is required, which can cost thousands of pounds and take significantly longer than a Lasting Power of Attorney document would.</a:t>
            </a:r>
          </a:p>
          <a:p>
            <a:endParaRPr lang="en-GB" sz="1400" dirty="0"/>
          </a:p>
        </p:txBody>
      </p:sp>
      <p:sp>
        <p:nvSpPr>
          <p:cNvPr id="6" name="TextBox 5">
            <a:extLst>
              <a:ext uri="{FF2B5EF4-FFF2-40B4-BE49-F238E27FC236}">
                <a16:creationId xmlns:a16="http://schemas.microsoft.com/office/drawing/2014/main" id="{42A332A8-A3EA-41C9-BD34-57883AAEFABB}"/>
              </a:ext>
            </a:extLst>
          </p:cNvPr>
          <p:cNvSpPr txBox="1"/>
          <p:nvPr/>
        </p:nvSpPr>
        <p:spPr>
          <a:xfrm>
            <a:off x="265043" y="3972577"/>
            <a:ext cx="10760766" cy="2037994"/>
          </a:xfrm>
          <a:prstGeom prst="rect">
            <a:avLst/>
          </a:prstGeom>
          <a:noFill/>
        </p:spPr>
        <p:txBody>
          <a:bodyPr wrap="square" rtlCol="0">
            <a:spAutoFit/>
          </a:bodyPr>
          <a:lstStyle/>
          <a:p>
            <a:pPr>
              <a:lnSpc>
                <a:spcPct val="120000"/>
              </a:lnSpc>
            </a:pPr>
            <a:r>
              <a:rPr lang="en-GB" sz="1400" dirty="0"/>
              <a:t>There are two types of Lasting Power of Attorney: </a:t>
            </a:r>
          </a:p>
          <a:p>
            <a:pPr>
              <a:lnSpc>
                <a:spcPct val="120000"/>
              </a:lnSpc>
            </a:pPr>
            <a:endParaRPr lang="en-GB" sz="1400" dirty="0"/>
          </a:p>
          <a:p>
            <a:pPr marL="285750" indent="-285750">
              <a:lnSpc>
                <a:spcPct val="120000"/>
              </a:lnSpc>
              <a:spcAft>
                <a:spcPts val="600"/>
              </a:spcAft>
              <a:buFont typeface="Arial" panose="020B0604020202020204" pitchFamily="34" charset="0"/>
              <a:buChar char="•"/>
            </a:pPr>
            <a:r>
              <a:rPr lang="en-GB" sz="1400" dirty="0"/>
              <a:t>Property and Financial Affairs; and </a:t>
            </a:r>
          </a:p>
          <a:p>
            <a:pPr marL="285750" indent="-285750">
              <a:lnSpc>
                <a:spcPct val="120000"/>
              </a:lnSpc>
              <a:spcAft>
                <a:spcPts val="600"/>
              </a:spcAft>
              <a:buFont typeface="Arial" panose="020B0604020202020204" pitchFamily="34" charset="0"/>
              <a:buChar char="•"/>
            </a:pPr>
            <a:r>
              <a:rPr lang="en-GB" sz="1400" dirty="0"/>
              <a:t>Health and Welfare Decisions</a:t>
            </a:r>
          </a:p>
          <a:p>
            <a:pPr>
              <a:lnSpc>
                <a:spcPct val="120000"/>
              </a:lnSpc>
            </a:pPr>
            <a:endParaRPr lang="en-GB" sz="1400" dirty="0"/>
          </a:p>
          <a:p>
            <a:pPr>
              <a:lnSpc>
                <a:spcPct val="120000"/>
              </a:lnSpc>
            </a:pPr>
            <a:r>
              <a:rPr lang="en-GB" sz="1400" dirty="0"/>
              <a:t>The two types have quite self explanatory uses and what areas of decisions they cover. In this course, you will find what powers each of these types of Lasting Power of Attorney will give to the appointed attorneys and how it can benefit the client (the donor).</a:t>
            </a:r>
          </a:p>
        </p:txBody>
      </p:sp>
    </p:spTree>
    <p:extLst>
      <p:ext uri="{BB962C8B-B14F-4D97-AF65-F5344CB8AC3E}">
        <p14:creationId xmlns:p14="http://schemas.microsoft.com/office/powerpoint/2010/main" val="1798664727"/>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198783" y="1225270"/>
            <a:ext cx="10571998" cy="970450"/>
          </a:xfrm>
        </p:spPr>
        <p:txBody>
          <a:bodyPr/>
          <a:lstStyle/>
          <a:p>
            <a:r>
              <a:rPr lang="en-GB" dirty="0">
                <a:latin typeface="Helvetica" panose="020B0604020202020204" pitchFamily="34" charset="0"/>
                <a:cs typeface="Helvetica" panose="020B0604020202020204" pitchFamily="34" charset="0"/>
              </a:rPr>
              <a:t>Questions to ask yourself </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and your clients</a:t>
            </a:r>
            <a:br>
              <a:rPr lang="en-GB" dirty="0">
                <a:latin typeface="Helvetica" panose="020B0604020202020204" pitchFamily="34" charset="0"/>
                <a:cs typeface="Helvetica" panose="020B0604020202020204" pitchFamily="34" charset="0"/>
              </a:rPr>
            </a:br>
            <a:endParaRPr lang="en-GB"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8D6AB206-CCD0-42DC-BBDC-52A8D8428743}"/>
              </a:ext>
            </a:extLst>
          </p:cNvPr>
          <p:cNvSpPr/>
          <p:nvPr/>
        </p:nvSpPr>
        <p:spPr>
          <a:xfrm>
            <a:off x="198783" y="1998247"/>
            <a:ext cx="11526644" cy="411035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20000"/>
              </a:lnSpc>
              <a:spcBef>
                <a:spcPts val="0"/>
              </a:spcBef>
              <a:spcAft>
                <a:spcPts val="800"/>
              </a:spcAft>
              <a:buClr>
                <a:srgbClr val="0070C0"/>
              </a:buClr>
              <a:buSzTx/>
              <a:buFont typeface="Wingdings 2" panose="05020102010507070707" pitchFamily="18" charset="2"/>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Do you want to pick ‘jointly and severally’, the most flexible and practical option?</a:t>
            </a:r>
          </a:p>
          <a:p>
            <a:pPr marL="285750" marR="0" lvl="0" indent="-285750" algn="l" defTabSz="457200" rtl="0" eaLnBrk="1" fontAlgn="auto" latinLnBrk="0" hangingPunct="1">
              <a:lnSpc>
                <a:spcPct val="120000"/>
              </a:lnSpc>
              <a:spcBef>
                <a:spcPts val="0"/>
              </a:spcBef>
              <a:spcAft>
                <a:spcPts val="800"/>
              </a:spcAft>
              <a:buClr>
                <a:srgbClr val="0070C0"/>
              </a:buClr>
              <a:buSzTx/>
              <a:buFont typeface="Wingdings 2" panose="05020102010507070707" pitchFamily="18" charset="2"/>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What might stop your attorneys working together? Do they get on? What could happen if they were to fall out?</a:t>
            </a:r>
          </a:p>
          <a:p>
            <a:pPr marL="285750" marR="0" lvl="0" indent="-285750" algn="l" defTabSz="457200" rtl="0" eaLnBrk="1" fontAlgn="auto" latinLnBrk="0" hangingPunct="1">
              <a:lnSpc>
                <a:spcPct val="120000"/>
              </a:lnSpc>
              <a:spcBef>
                <a:spcPts val="0"/>
              </a:spcBef>
              <a:spcAft>
                <a:spcPts val="800"/>
              </a:spcAft>
              <a:buClr>
                <a:srgbClr val="0070C0"/>
              </a:buClr>
              <a:buSzTx/>
              <a:buFont typeface="Wingdings 2" panose="05020102010507070707" pitchFamily="18" charset="2"/>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Are you happy for your attorneys to choose whether they make decisions together or individually? Choose ‘jointly and severally’, which is the most straightforward option.</a:t>
            </a:r>
          </a:p>
          <a:p>
            <a:pPr marL="285750" marR="0" lvl="0" indent="-285750" algn="l" defTabSz="457200" rtl="0" eaLnBrk="1" fontAlgn="auto" latinLnBrk="0" hangingPunct="1">
              <a:lnSpc>
                <a:spcPct val="120000"/>
              </a:lnSpc>
              <a:spcBef>
                <a:spcPts val="0"/>
              </a:spcBef>
              <a:spcAft>
                <a:spcPts val="800"/>
              </a:spcAft>
              <a:buClr>
                <a:srgbClr val="0070C0"/>
              </a:buClr>
              <a:buSzTx/>
              <a:buFont typeface="Wingdings 2" panose="05020102010507070707" pitchFamily="18" charset="2"/>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Even if your attorneys can make most decisions on their own, are there some big decisions that you want them to agree on? Choose ‘jointly for some decisions, jointly and severally for others’.</a:t>
            </a:r>
          </a:p>
          <a:p>
            <a:pPr marL="285750" marR="0" lvl="0" indent="-285750" algn="l" defTabSz="457200" rtl="0" eaLnBrk="1" fontAlgn="auto" latinLnBrk="0" hangingPunct="1">
              <a:lnSpc>
                <a:spcPct val="120000"/>
              </a:lnSpc>
              <a:spcBef>
                <a:spcPts val="0"/>
              </a:spcBef>
              <a:spcAft>
                <a:spcPts val="800"/>
              </a:spcAft>
              <a:buClr>
                <a:srgbClr val="0070C0"/>
              </a:buClr>
              <a:buSzTx/>
              <a:buFont typeface="Wingdings 2" panose="05020102010507070707" pitchFamily="18" charset="2"/>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Do you want your attorneys or replacement attorneys to make all their decisions together and agree every decision unanimously, whether big or small? Choose ‘jointly’.</a:t>
            </a:r>
          </a:p>
          <a:p>
            <a:pPr marL="285750" marR="0" lvl="0" indent="-285750" algn="l" defTabSz="457200" rtl="0" eaLnBrk="1" fontAlgn="auto" latinLnBrk="0" hangingPunct="1">
              <a:lnSpc>
                <a:spcPct val="120000"/>
              </a:lnSpc>
              <a:spcBef>
                <a:spcPts val="0"/>
              </a:spcBef>
              <a:spcAft>
                <a:spcPts val="800"/>
              </a:spcAft>
              <a:buClr>
                <a:srgbClr val="0070C0"/>
              </a:buClr>
              <a:buSzTx/>
              <a:buFont typeface="Wingdings 2" panose="05020102010507070707" pitchFamily="18" charset="2"/>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Do your attorneys understand how you would like them to make decisions? Make sure you discuss your choice with them.</a:t>
            </a:r>
          </a:p>
          <a:p>
            <a:pPr marL="285750" marR="0" lvl="0" indent="-285750" algn="l" defTabSz="457200" rtl="0" eaLnBrk="1" fontAlgn="auto" latinLnBrk="0" hangingPunct="1">
              <a:lnSpc>
                <a:spcPct val="120000"/>
              </a:lnSpc>
              <a:spcBef>
                <a:spcPts val="0"/>
              </a:spcBef>
              <a:spcAft>
                <a:spcPts val="800"/>
              </a:spcAft>
              <a:buClr>
                <a:srgbClr val="0070C0"/>
              </a:buClr>
              <a:buSzTx/>
              <a:buFont typeface="Wingdings 2" panose="05020102010507070707" pitchFamily="18" charset="2"/>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Do you know what will happen if one attorney can’t act any more? Read this section again if you’re not sure.</a:t>
            </a:r>
          </a:p>
          <a:p>
            <a:pPr marL="285750" marR="0" lvl="0" indent="-285750" algn="l" defTabSz="457200" rtl="0" eaLnBrk="1" fontAlgn="auto" latinLnBrk="0" hangingPunct="1">
              <a:lnSpc>
                <a:spcPct val="120000"/>
              </a:lnSpc>
              <a:spcBef>
                <a:spcPts val="0"/>
              </a:spcBef>
              <a:spcAft>
                <a:spcPts val="800"/>
              </a:spcAft>
              <a:buClr>
                <a:srgbClr val="0070C0"/>
              </a:buClr>
              <a:buSzTx/>
              <a:buFont typeface="Wingdings 2" panose="05020102010507070707" pitchFamily="18" charset="2"/>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Do you want replacement attorneys as a back-up if your attorneys have to make some or all decisions together? If you don’t choose replacements, your LPA may be at risk if an attorney stops acting on your behalf.</a:t>
            </a: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3863412142"/>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278296" y="569311"/>
            <a:ext cx="10571998" cy="970450"/>
          </a:xfrm>
        </p:spPr>
        <p:txBody>
          <a:bodyPr/>
          <a:lstStyle/>
          <a:p>
            <a:r>
              <a:rPr lang="en-GB" dirty="0">
                <a:latin typeface="Helvetica" panose="020B0604020202020204" pitchFamily="34" charset="0"/>
                <a:cs typeface="Helvetica" panose="020B0604020202020204" pitchFamily="34" charset="0"/>
              </a:rPr>
              <a:t>When Attorneys can no </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longer act</a:t>
            </a:r>
          </a:p>
        </p:txBody>
      </p:sp>
      <p:sp>
        <p:nvSpPr>
          <p:cNvPr id="3" name="Rectangle 2">
            <a:extLst>
              <a:ext uri="{FF2B5EF4-FFF2-40B4-BE49-F238E27FC236}">
                <a16:creationId xmlns:a16="http://schemas.microsoft.com/office/drawing/2014/main" id="{406AB47D-E762-415B-A781-DDF29425AE2F}"/>
              </a:ext>
            </a:extLst>
          </p:cNvPr>
          <p:cNvSpPr/>
          <p:nvPr/>
        </p:nvSpPr>
        <p:spPr>
          <a:xfrm>
            <a:off x="278296" y="2246557"/>
            <a:ext cx="11653507" cy="40421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An attorney can’t act if they: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L</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ose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mental capacity</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D</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ecide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they no longer want to act as </a:t>
            </a:r>
            <a:r>
              <a:rPr lang="en-US" sz="1400" dirty="0">
                <a:solidFill>
                  <a:prstClr val="black"/>
                </a:solidFill>
                <a:cs typeface="Arial" panose="020B0604020202020204" pitchFamily="34" charset="0"/>
              </a:rPr>
              <a:t>an</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 (known as ‘disclaiming their appointment’)</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B</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ecome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bankrupt or subject to a debt relief order and were an attorney for a financial LPA</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W</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ere a wife, husband or civil partner but </a:t>
            </a:r>
            <a:r>
              <a:rPr lang="en-US" sz="1400" dirty="0">
                <a:solidFill>
                  <a:prstClr val="black"/>
                </a:solidFill>
                <a:cs typeface="Arial" panose="020B0604020202020204" pitchFamily="34" charset="0"/>
              </a:rPr>
              <a:t>the </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relationship has legally ended – unless </a:t>
            </a:r>
            <a:r>
              <a:rPr lang="en-US" sz="1400" dirty="0">
                <a:solidFill>
                  <a:prstClr val="black"/>
                </a:solidFill>
                <a:cs typeface="Arial" panose="020B0604020202020204" pitchFamily="34" charset="0"/>
              </a:rPr>
              <a:t>the donor </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writes instructions in section 7 of the LPA form that they can continue to be </a:t>
            </a:r>
            <a:r>
              <a:rPr lang="en-US" sz="1400" dirty="0">
                <a:solidFill>
                  <a:prstClr val="black"/>
                </a:solidFill>
                <a:cs typeface="Arial" panose="020B0604020202020204" pitchFamily="34" charset="0"/>
              </a:rPr>
              <a:t>an</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 if </a:t>
            </a:r>
            <a:r>
              <a:rPr lang="en-US" sz="1400" dirty="0">
                <a:solidFill>
                  <a:prstClr val="black"/>
                </a:solidFill>
                <a:cs typeface="Arial" panose="020B0604020202020204" pitchFamily="34" charset="0"/>
              </a:rPr>
              <a:t>the </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relationship legally ends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Sometimes, if an attorney dies or has to stop acting for one of the reasons above, it can cause serious problems: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I</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f the donor appointed only one attorney,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LPA would stop working altogether</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I</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f the donor said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attorneys have to act ‘jointly’ for some or all decisions then they won’t be able to make those decisions</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If either of these apply to the donor, consider appointing replacement attorneys to protect </a:t>
            </a:r>
            <a:r>
              <a:rPr lang="en-US" sz="1400" dirty="0">
                <a:solidFill>
                  <a:prstClr val="black"/>
                </a:solidFill>
                <a:cs typeface="Arial" panose="020B0604020202020204" pitchFamily="34" charset="0"/>
              </a:rPr>
              <a:t>the validity of the document</a:t>
            </a: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If </a:t>
            </a:r>
            <a:r>
              <a:rPr lang="en-US" sz="1400" dirty="0">
                <a:solidFill>
                  <a:prstClr val="black"/>
                </a:solidFill>
                <a:cs typeface="Arial" panose="020B0604020202020204" pitchFamily="34" charset="0"/>
              </a:rPr>
              <a:t>the donor </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cancels their LPA,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attorneys can no longer act on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behalf.</a:t>
            </a: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1196838495"/>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p:txBody>
          <a:bodyPr/>
          <a:lstStyle/>
          <a:p>
            <a:r>
              <a:rPr lang="en-GB" dirty="0">
                <a:latin typeface="Helvetica" panose="020B0604020202020204" pitchFamily="34" charset="0"/>
                <a:cs typeface="Helvetica" panose="020B0604020202020204" pitchFamily="34" charset="0"/>
              </a:rPr>
              <a:t>Certificate Provider</a:t>
            </a:r>
          </a:p>
        </p:txBody>
      </p:sp>
      <p:sp>
        <p:nvSpPr>
          <p:cNvPr id="3" name="Rectangle 2">
            <a:extLst>
              <a:ext uri="{FF2B5EF4-FFF2-40B4-BE49-F238E27FC236}">
                <a16:creationId xmlns:a16="http://schemas.microsoft.com/office/drawing/2014/main" id="{CAF56248-CCDA-4700-9EBE-6EDE85E13AA7}"/>
              </a:ext>
            </a:extLst>
          </p:cNvPr>
          <p:cNvSpPr/>
          <p:nvPr/>
        </p:nvSpPr>
        <p:spPr>
          <a:xfrm>
            <a:off x="193394" y="2258713"/>
            <a:ext cx="11822634" cy="375487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This is the person stating that the Donor has the required mental capacity to create the LPA Person to be told – This is the person who will be notified of the Attorney’s Registration of the LPA.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It is the role of the Certificate Provider to ensure that the Donor is not being put under any undue pressure and that they fully understand the effects of the document and the contents of it.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They must have known the Donor for at least 2 years or be a Professional person who has the skills to carry out the role. It is their opinion at the point that the LPA is signed and there is no responsibility for any subsequent loss of capacity by the Donor.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prstClr val="black"/>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 Certificate Provider cannot be a family member of the donor or of the attorneys, they also cannot be an unmarried partner of the donor or the attorneys or a </a:t>
            </a:r>
            <a:r>
              <a:rPr lang="en-US" sz="1400" dirty="0" err="1">
                <a:solidFill>
                  <a:prstClr val="black"/>
                </a:solidFill>
                <a:cs typeface="Arial" panose="020B0604020202020204" pitchFamily="34" charset="0"/>
              </a:rPr>
              <a:t>carer</a:t>
            </a:r>
            <a:r>
              <a:rPr lang="en-US" sz="1400" dirty="0">
                <a:solidFill>
                  <a:prstClr val="black"/>
                </a:solidFill>
                <a:cs typeface="Arial" panose="020B0604020202020204" pitchFamily="34" charset="0"/>
              </a:rPr>
              <a:t>/care home manager from the care home the donor is resident in.</a:t>
            </a: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ea typeface="+mn-ea"/>
                <a:cs typeface="Arial" panose="020B0604020202020204" pitchFamily="34" charset="0"/>
              </a:rPr>
              <a:t>What must a Certificate Provider consider?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Suggested questions that can be asked of the Donor to ascertain capacity:- What is their understanding of the LPA What are their reasons for completing the LPA Why have they chosen that particular Attorney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13938611"/>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p:txBody>
          <a:bodyPr/>
          <a:lstStyle/>
          <a:p>
            <a:r>
              <a:rPr lang="en-GB" dirty="0">
                <a:latin typeface="Helvetica" panose="020B0604020202020204" pitchFamily="34" charset="0"/>
                <a:cs typeface="Helvetica" panose="020B0604020202020204" pitchFamily="34" charset="0"/>
              </a:rPr>
              <a:t>Replacement Attorneys</a:t>
            </a:r>
          </a:p>
        </p:txBody>
      </p:sp>
      <p:sp>
        <p:nvSpPr>
          <p:cNvPr id="3" name="Rectangle 2">
            <a:extLst>
              <a:ext uri="{FF2B5EF4-FFF2-40B4-BE49-F238E27FC236}">
                <a16:creationId xmlns:a16="http://schemas.microsoft.com/office/drawing/2014/main" id="{0F2F1876-D557-4962-ADAD-9A29818BDABE}"/>
              </a:ext>
            </a:extLst>
          </p:cNvPr>
          <p:cNvSpPr/>
          <p:nvPr/>
        </p:nvSpPr>
        <p:spPr>
          <a:xfrm>
            <a:off x="134607" y="2088352"/>
            <a:ext cx="12057393" cy="431400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Replacement attorneys are people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chooses to step in if one of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original attorneys can no longer make decisions on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behalf.</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 replacement attorney will step in if one of </a:t>
            </a:r>
            <a:r>
              <a:rPr lang="en-US" sz="1400" dirty="0">
                <a:solidFill>
                  <a:prstClr val="black"/>
                </a:solidFill>
                <a:cs typeface="Arial" panose="020B0604020202020204" pitchFamily="34" charset="0"/>
              </a:rPr>
              <a:t>the </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attorneys: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2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D</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ies</a:t>
            </a: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2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L</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oses</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mental capacity</a:t>
            </a:r>
          </a:p>
          <a:p>
            <a:pPr marL="285750" marR="0" lvl="0" indent="-285750" algn="l" defTabSz="457200" rtl="0" eaLnBrk="1" fontAlgn="auto" latinLnBrk="0" hangingPunct="1">
              <a:lnSpc>
                <a:spcPct val="100000"/>
              </a:lnSpc>
              <a:spcBef>
                <a:spcPts val="0"/>
              </a:spcBef>
              <a:spcAft>
                <a:spcPts val="2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D</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ecides</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they no longer want to act on </a:t>
            </a:r>
            <a:r>
              <a:rPr lang="en-US" sz="1400" dirty="0">
                <a:solidFill>
                  <a:prstClr val="black"/>
                </a:solidFill>
                <a:cs typeface="Arial" panose="020B0604020202020204" pitchFamily="34" charset="0"/>
              </a:rPr>
              <a:t>the donor’s</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behalf (known as ‘disclaiming their appointment’)</a:t>
            </a:r>
          </a:p>
          <a:p>
            <a:pPr marL="285750" marR="0" lvl="0" indent="-285750" algn="l" defTabSz="457200" rtl="0" eaLnBrk="1" fontAlgn="auto" latinLnBrk="0" hangingPunct="1">
              <a:lnSpc>
                <a:spcPct val="100000"/>
              </a:lnSpc>
              <a:spcBef>
                <a:spcPts val="0"/>
              </a:spcBef>
              <a:spcAft>
                <a:spcPts val="2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W</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as a wife, husband or civil partner but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relationship has legally ended (unless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added an instruction for them to continue)</a:t>
            </a:r>
          </a:p>
          <a:p>
            <a:pPr marL="285750" marR="0" lvl="0" indent="-285750" algn="l" defTabSz="457200" rtl="0" eaLnBrk="1" fontAlgn="auto" latinLnBrk="0" hangingPunct="1">
              <a:lnSpc>
                <a:spcPct val="100000"/>
              </a:lnSpc>
              <a:spcBef>
                <a:spcPts val="0"/>
              </a:spcBef>
              <a:spcAft>
                <a:spcPts val="2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B</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ecomes</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bankrupt or subject to a debt relief order – this only applies to financial affairs LPAs</a:t>
            </a:r>
          </a:p>
          <a:p>
            <a:pPr marR="0" lvl="0" algn="l" defTabSz="457200" rtl="0" eaLnBrk="1" fontAlgn="auto" latinLnBrk="0" hangingPunct="1">
              <a:lnSpc>
                <a:spcPct val="100000"/>
              </a:lnSpc>
              <a:spcBef>
                <a:spcPts val="0"/>
              </a:spcBef>
              <a:spcAft>
                <a:spcPts val="0"/>
              </a:spcAft>
              <a:buClr>
                <a:schemeClr val="accent2"/>
              </a:buClr>
              <a:buSzTx/>
              <a:tabLst/>
              <a:defRPr/>
            </a:pPr>
            <a:endParaRPr lang="en-US" sz="1400" dirty="0">
              <a:solidFill>
                <a:prstClr val="black"/>
              </a:solidFill>
              <a:cs typeface="Arial" panose="020B0604020202020204" pitchFamily="34" charset="0"/>
            </a:endParaRPr>
          </a:p>
          <a:p>
            <a:pPr marR="0" lvl="0" algn="l" defTabSz="457200" rtl="0" eaLnBrk="1" fontAlgn="auto" latinLnBrk="0" hangingPunct="1">
              <a:lnSpc>
                <a:spcPct val="100000"/>
              </a:lnSpc>
              <a:spcBef>
                <a:spcPts val="0"/>
              </a:spcBef>
              <a:spcAft>
                <a:spcPts val="0"/>
              </a:spcAft>
              <a:buClr>
                <a:schemeClr val="accent2"/>
              </a:buClr>
              <a:buSzTx/>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A replacement attorney can only act if the original attorney they’re replacing is permanently unable to make decisions for one of the reasons above.</a:t>
            </a:r>
          </a:p>
          <a:p>
            <a:pPr marR="0" lvl="0" algn="l" defTabSz="457200" rtl="0" eaLnBrk="1" fontAlgn="auto" latinLnBrk="0" hangingPunct="1">
              <a:lnSpc>
                <a:spcPct val="100000"/>
              </a:lnSpc>
              <a:spcBef>
                <a:spcPts val="0"/>
              </a:spcBef>
              <a:spcAft>
                <a:spcPts val="0"/>
              </a:spcAft>
              <a:buClr>
                <a:schemeClr val="accent2"/>
              </a:buClr>
              <a:buSzTx/>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
                <a:schemeClr val="accent2"/>
              </a:buClr>
              <a:buSzTx/>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A replacement attorney cannot temporarily stand in for an attorney who is still able to act (for example, while the first attorney is on holiday) and cannot replace a replacement attorney. A donor can’t add any instructions telling replacement attorneys to start acting in specific circumstances.</a:t>
            </a:r>
          </a:p>
          <a:p>
            <a:pPr marR="0" lvl="0" algn="l" defTabSz="457200" rtl="0" eaLnBrk="1" fontAlgn="auto" latinLnBrk="0" hangingPunct="1">
              <a:lnSpc>
                <a:spcPct val="100000"/>
              </a:lnSpc>
              <a:spcBef>
                <a:spcPts val="0"/>
              </a:spcBef>
              <a:spcAft>
                <a:spcPts val="0"/>
              </a:spcAft>
              <a:buClr>
                <a:schemeClr val="accent2"/>
              </a:buClr>
              <a:buSzTx/>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
                <a:schemeClr val="accent2"/>
              </a:buClr>
              <a:buSzTx/>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If the original attorneys have to make all or some decisions jointly and one can no longer act, the replacement attorneys will make those joint decisions instead. Both the remaining original attorneys and the replacements can make any decisions that don’t have to be made jointly.</a:t>
            </a:r>
          </a:p>
          <a:p>
            <a:pPr marR="0" lvl="0" algn="l" defTabSz="457200" rtl="0" eaLnBrk="1" fontAlgn="auto" latinLnBrk="0" hangingPunct="1">
              <a:lnSpc>
                <a:spcPct val="100000"/>
              </a:lnSpc>
              <a:spcBef>
                <a:spcPts val="0"/>
              </a:spcBef>
              <a:spcAft>
                <a:spcPts val="0"/>
              </a:spcAft>
              <a:buClr>
                <a:schemeClr val="accent2"/>
              </a:buClr>
              <a:buSzTx/>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2411133877"/>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318052" y="535110"/>
            <a:ext cx="10571998" cy="970450"/>
          </a:xfrm>
        </p:spPr>
        <p:txBody>
          <a:bodyPr/>
          <a:lstStyle/>
          <a:p>
            <a:r>
              <a:rPr lang="en-GB" dirty="0">
                <a:latin typeface="Helvetica" panose="020B0604020202020204" pitchFamily="34" charset="0"/>
                <a:cs typeface="Helvetica" panose="020B0604020202020204" pitchFamily="34" charset="0"/>
              </a:rPr>
              <a:t>Who can be a </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Replacement Attorney?</a:t>
            </a:r>
          </a:p>
        </p:txBody>
      </p:sp>
      <p:sp>
        <p:nvSpPr>
          <p:cNvPr id="3" name="Rectangle 2">
            <a:extLst>
              <a:ext uri="{FF2B5EF4-FFF2-40B4-BE49-F238E27FC236}">
                <a16:creationId xmlns:a16="http://schemas.microsoft.com/office/drawing/2014/main" id="{E4C4DA11-AF78-4ED4-8E4F-52A377984B32}"/>
              </a:ext>
            </a:extLst>
          </p:cNvPr>
          <p:cNvSpPr/>
          <p:nvPr/>
        </p:nvSpPr>
        <p:spPr>
          <a:xfrm>
            <a:off x="330593" y="2363166"/>
            <a:ext cx="11530814" cy="3636380"/>
          </a:xfrm>
          <a:prstGeom prst="rect">
            <a:avLst/>
          </a:prstGeom>
        </p:spPr>
        <p:txBody>
          <a:bodyPr wrap="square">
            <a:spAutoFit/>
          </a:bodyPr>
          <a:lstStyle/>
          <a:p>
            <a:pPr marL="0" marR="0" lvl="0" indent="0" algn="l" defTabSz="457200" rtl="0" eaLnBrk="1" fontAlgn="auto" latinLnBrk="0" hangingPunct="1">
              <a:lnSpc>
                <a:spcPct val="120000"/>
              </a:lnSpc>
              <a:spcBef>
                <a:spcPts val="0"/>
              </a:spcBef>
              <a:spcAft>
                <a:spcPts val="8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A replacement attorney must meet the same requirements as an original attorney. This includes having mental capacity and being 18 or over when you sign your LPA.</a:t>
            </a:r>
          </a:p>
          <a:p>
            <a:pPr marL="0" marR="0" lvl="0" indent="0" algn="l" defTabSz="457200" rtl="0" eaLnBrk="1" fontAlgn="auto" latinLnBrk="0" hangingPunct="1">
              <a:lnSpc>
                <a:spcPct val="120000"/>
              </a:lnSpc>
              <a:spcBef>
                <a:spcPts val="0"/>
              </a:spcBef>
              <a:spcAft>
                <a:spcPts val="80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20000"/>
              </a:lnSpc>
              <a:spcBef>
                <a:spcPts val="0"/>
              </a:spcBef>
              <a:spcAft>
                <a:spcPts val="8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One of your original attorneys cannot also be a replacement attorney in the same LPA.</a:t>
            </a:r>
          </a:p>
          <a:p>
            <a:pPr marL="0" marR="0" lvl="0" indent="0" algn="l" defTabSz="457200" rtl="0" eaLnBrk="1" fontAlgn="auto" latinLnBrk="0" hangingPunct="1">
              <a:lnSpc>
                <a:spcPct val="120000"/>
              </a:lnSpc>
              <a:spcBef>
                <a:spcPts val="0"/>
              </a:spcBef>
              <a:spcAft>
                <a:spcPts val="80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20000"/>
              </a:lnSpc>
              <a:spcBef>
                <a:spcPts val="0"/>
              </a:spcBef>
              <a:spcAft>
                <a:spcPts val="8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A person who is on the Disclosure and Barring Service’s barred list cannot act as an attorney – unless they’re a family member and they’re not getting a fee to be your attorney. They will break the law if they do.</a:t>
            </a:r>
          </a:p>
          <a:p>
            <a:pPr marL="0" marR="0" lvl="0" indent="0" algn="l" defTabSz="457200" rtl="0" eaLnBrk="1" fontAlgn="auto" latinLnBrk="0" hangingPunct="1">
              <a:lnSpc>
                <a:spcPct val="120000"/>
              </a:lnSpc>
              <a:spcBef>
                <a:spcPts val="0"/>
              </a:spcBef>
              <a:spcAft>
                <a:spcPts val="80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20000"/>
              </a:lnSpc>
              <a:spcBef>
                <a:spcPts val="0"/>
              </a:spcBef>
              <a:spcAft>
                <a:spcPts val="800"/>
              </a:spcAft>
              <a:buClrTx/>
              <a:buSzTx/>
              <a:buFontTx/>
              <a:buNone/>
              <a:tabLst/>
              <a:defRPr/>
            </a:pPr>
            <a:r>
              <a:rPr kumimoji="0" lang="en-US" sz="1400" b="1" i="0" u="sng"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When replacement attorneys step in</a:t>
            </a:r>
          </a:p>
          <a:p>
            <a:pPr marL="0" marR="0" lvl="0" indent="0" algn="l" defTabSz="457200" rtl="0" eaLnBrk="1" fontAlgn="auto" latinLnBrk="0" hangingPunct="1">
              <a:lnSpc>
                <a:spcPct val="120000"/>
              </a:lnSpc>
              <a:spcBef>
                <a:spcPts val="0"/>
              </a:spcBef>
              <a:spcAft>
                <a:spcPts val="8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If you include more than one replacement attorney in your LPA, they all start at the same time, unless you’ve appointed your attorneys to act jointly and severally and stated the order in which your original attorneys will be replaced</a:t>
            </a:r>
            <a:endPar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p:txBody>
      </p:sp>
    </p:spTree>
    <p:extLst>
      <p:ext uri="{BB962C8B-B14F-4D97-AF65-F5344CB8AC3E}">
        <p14:creationId xmlns:p14="http://schemas.microsoft.com/office/powerpoint/2010/main" val="2823510524"/>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460904" y="1145756"/>
            <a:ext cx="10571998" cy="970450"/>
          </a:xfrm>
        </p:spPr>
        <p:txBody>
          <a:bodyPr/>
          <a:lstStyle/>
          <a:p>
            <a:r>
              <a:rPr lang="en-GB" dirty="0">
                <a:latin typeface="Helvetica" panose="020B0604020202020204" pitchFamily="34" charset="0"/>
                <a:cs typeface="Helvetica" panose="020B0604020202020204" pitchFamily="34" charset="0"/>
              </a:rPr>
              <a:t>Replacing an attorney</a:t>
            </a:r>
            <a:br>
              <a:rPr lang="en-GB" dirty="0">
                <a:latin typeface="Helvetica" panose="020B0604020202020204" pitchFamily="34" charset="0"/>
                <a:cs typeface="Helvetica" panose="020B0604020202020204" pitchFamily="34" charset="0"/>
              </a:rPr>
            </a:br>
            <a:endParaRPr lang="en-GB"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897D8134-31AB-43DA-8CD2-2B09845BAE42}"/>
              </a:ext>
            </a:extLst>
          </p:cNvPr>
          <p:cNvSpPr/>
          <p:nvPr/>
        </p:nvSpPr>
        <p:spPr>
          <a:xfrm>
            <a:off x="201288" y="2330107"/>
            <a:ext cx="11789424" cy="3533788"/>
          </a:xfrm>
          <a:prstGeom prst="rect">
            <a:avLst/>
          </a:prstGeom>
        </p:spPr>
        <p:txBody>
          <a:bodyPr wrap="square">
            <a:spAutoFit/>
          </a:bodyPr>
          <a:lstStyle/>
          <a:p>
            <a:pPr marL="0" marR="0" lvl="0" indent="0" algn="l" defTabSz="457200" rtl="0" eaLnBrk="1" fontAlgn="auto" latinLnBrk="0" hangingPunct="1">
              <a:lnSpc>
                <a:spcPct val="120000"/>
              </a:lnSpc>
              <a:spcBef>
                <a:spcPts val="0"/>
              </a:spcBef>
              <a:spcAft>
                <a:spcPts val="80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If </a:t>
            </a:r>
            <a:r>
              <a:rPr lang="en-US" sz="1400" dirty="0">
                <a:solidFill>
                  <a:prstClr val="black"/>
                </a:solidFill>
                <a:cs typeface="Arial" panose="020B0604020202020204" pitchFamily="34" charset="0"/>
              </a:rPr>
              <a:t>the donor </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appoints their attorneys to act jointly and severally, replacement attorneys usually step in if one original attorney can’t act for </a:t>
            </a:r>
            <a:r>
              <a:rPr lang="en-US" sz="1400" dirty="0">
                <a:solidFill>
                  <a:prstClr val="black"/>
                </a:solidFill>
                <a:cs typeface="Arial" panose="020B0604020202020204" pitchFamily="34" charset="0"/>
              </a:rPr>
              <a:t>them</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anymore. The replacement attorneys and any remaining original attorneys can then make decisions ‘jointly and severally’.</a:t>
            </a:r>
          </a:p>
          <a:p>
            <a:pPr marL="0" marR="0" lvl="0" indent="0" algn="l" defTabSz="457200" rtl="0" eaLnBrk="1" fontAlgn="auto" latinLnBrk="0" hangingPunct="1">
              <a:lnSpc>
                <a:spcPct val="120000"/>
              </a:lnSpc>
              <a:spcBef>
                <a:spcPts val="0"/>
              </a:spcBef>
              <a:spcAft>
                <a:spcPts val="80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20000"/>
              </a:lnSpc>
              <a:spcBef>
                <a:spcPts val="0"/>
              </a:spcBef>
              <a:spcAft>
                <a:spcPts val="80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Replacing attorneys who act ‘jointly’ or ‘jointly for some decisions, jointly and severally for other decisions’:</a:t>
            </a:r>
          </a:p>
          <a:p>
            <a:pPr marL="0" marR="0" lvl="0" indent="0" algn="l" defTabSz="457200" rtl="0" eaLnBrk="1" fontAlgn="auto" latinLnBrk="0" hangingPunct="1">
              <a:lnSpc>
                <a:spcPct val="120000"/>
              </a:lnSpc>
              <a:spcBef>
                <a:spcPts val="0"/>
              </a:spcBef>
              <a:spcAft>
                <a:spcPts val="80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20000"/>
              </a:lnSpc>
              <a:spcBef>
                <a:spcPts val="0"/>
              </a:spcBef>
              <a:spcAft>
                <a:spcPts val="80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If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appoints their attorneys either ‘jointly’ or ‘jointly for some decisions, jointly and severally for other decisions’, it is important to have replacement attorneys.</a:t>
            </a:r>
          </a:p>
          <a:p>
            <a:pPr marL="0" marR="0" lvl="0" indent="0" algn="l" defTabSz="457200" rtl="0" eaLnBrk="1" fontAlgn="auto" latinLnBrk="0" hangingPunct="1">
              <a:lnSpc>
                <a:spcPct val="120000"/>
              </a:lnSpc>
              <a:spcBef>
                <a:spcPts val="0"/>
              </a:spcBef>
              <a:spcAft>
                <a:spcPts val="80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20000"/>
              </a:lnSpc>
              <a:spcBef>
                <a:spcPts val="0"/>
              </a:spcBef>
              <a:spcAft>
                <a:spcPts val="80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If one original attorney can’t act for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anymore, all </a:t>
            </a:r>
            <a:r>
              <a:rPr lang="en-US" sz="1400" dirty="0">
                <a:solidFill>
                  <a:prstClr val="black"/>
                </a:solidFill>
                <a:cs typeface="Arial" panose="020B0604020202020204" pitchFamily="34" charset="0"/>
              </a:rPr>
              <a:t>of 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other attorneys must stop making any joint decisions. If this happens, any replacement attorneys step in to make the joint decisions. If the donor doesn’t have any replacements,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LPA will stop working for joint decisions. This is because the law sees a group appointed ‘jointly’ as a single unit.</a:t>
            </a: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1754438694"/>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103095" y="1530070"/>
            <a:ext cx="10571998" cy="970450"/>
          </a:xfrm>
        </p:spPr>
        <p:txBody>
          <a:bodyPr/>
          <a:lstStyle/>
          <a:p>
            <a:r>
              <a:rPr lang="en-GB" dirty="0">
                <a:latin typeface="Helvetica" panose="020B0604020202020204" pitchFamily="34" charset="0"/>
                <a:cs typeface="Helvetica" panose="020B0604020202020204" pitchFamily="34" charset="0"/>
              </a:rPr>
              <a:t>Changing when and how </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replacement attorneys can </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act</a:t>
            </a:r>
            <a:br>
              <a:rPr lang="en-GB" dirty="0">
                <a:latin typeface="Helvetica" panose="020B0604020202020204" pitchFamily="34" charset="0"/>
                <a:cs typeface="Helvetica" panose="020B0604020202020204" pitchFamily="34" charset="0"/>
              </a:rPr>
            </a:br>
            <a:endParaRPr lang="en-GB"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F270F62-7EA3-4D0E-813A-1E68A8930790}"/>
              </a:ext>
            </a:extLst>
          </p:cNvPr>
          <p:cNvSpPr/>
          <p:nvPr/>
        </p:nvSpPr>
        <p:spPr>
          <a:xfrm>
            <a:off x="103095" y="2178931"/>
            <a:ext cx="11890121" cy="352917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There are two main situations where replacement attorneys can act. The donor has more than one replacement attorney and: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The donor has </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appointed their original attorneys jointly and severally. The donor will want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replacements to step in a particular order.</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The donor has only one original attorney.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doesn’t want your replacement attorneys to act jointly.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prstClr val="black"/>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1" i="0" u="sng" strike="noStrike" kern="1200" cap="none" spc="0" normalizeH="0" baseline="0" noProof="0" dirty="0">
                <a:ln>
                  <a:noFill/>
                </a:ln>
                <a:solidFill>
                  <a:prstClr val="black"/>
                </a:solidFill>
                <a:effectLst/>
                <a:uLnTx/>
                <a:uFillTx/>
                <a:ea typeface="+mn-ea"/>
                <a:cs typeface="Arial" panose="020B0604020202020204" pitchFamily="34" charset="0"/>
              </a:rPr>
              <a:t>Complications: replacement attorneys: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Appointing replacement attorneys is a sensible way to protect an LPA, especially if there’s only one original attorney, or the attorneys have to make some or all decisions jointly.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Usually, replacing attorneys will work as you expect. For example, the donor could name one original attorney and one replacement attorney. Then, if the original attorney stops acting, the replacement attorney will take their place.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However, if the attorneys have to make some or all decisions jointly or the donor has more than one replacement attorney, unexpected things can happen</a:t>
            </a:r>
          </a:p>
        </p:txBody>
      </p:sp>
    </p:spTree>
    <p:extLst>
      <p:ext uri="{BB962C8B-B14F-4D97-AF65-F5344CB8AC3E}">
        <p14:creationId xmlns:p14="http://schemas.microsoft.com/office/powerpoint/2010/main" val="1951731085"/>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810001" y="1052991"/>
            <a:ext cx="10571998" cy="970450"/>
          </a:xfrm>
        </p:spPr>
        <p:txBody>
          <a:bodyPr/>
          <a:lstStyle/>
          <a:p>
            <a:r>
              <a:rPr lang="en-GB" dirty="0">
                <a:latin typeface="Helvetica" panose="020B0604020202020204" pitchFamily="34" charset="0"/>
                <a:cs typeface="Helvetica" panose="020B0604020202020204" pitchFamily="34" charset="0"/>
              </a:rPr>
              <a:t>Protecting the LPA</a:t>
            </a:r>
            <a:br>
              <a:rPr lang="en-GB" dirty="0">
                <a:latin typeface="Helvetica" panose="020B0604020202020204" pitchFamily="34" charset="0"/>
                <a:cs typeface="Helvetica" panose="020B0604020202020204" pitchFamily="34" charset="0"/>
              </a:rPr>
            </a:br>
            <a:endParaRPr lang="en-GB"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2625B363-BE43-4F86-9639-C2433F9B44F2}"/>
              </a:ext>
            </a:extLst>
          </p:cNvPr>
          <p:cNvSpPr/>
          <p:nvPr/>
        </p:nvSpPr>
        <p:spPr>
          <a:xfrm>
            <a:off x="250172" y="2229601"/>
            <a:ext cx="11756297" cy="3377848"/>
          </a:xfrm>
          <a:prstGeom prst="rect">
            <a:avLst/>
          </a:prstGeom>
        </p:spPr>
        <p:txBody>
          <a:bodyPr wrap="square">
            <a:spAutoFit/>
          </a:bodyPr>
          <a:lstStyle/>
          <a:p>
            <a:pPr marL="0" marR="0" lvl="0" indent="0" algn="l" defTabSz="457200" rtl="0" eaLnBrk="1" fontAlgn="auto" latinLnBrk="0" hangingPunct="1">
              <a:lnSpc>
                <a:spcPct val="120000"/>
              </a:lnSpc>
              <a:spcBef>
                <a:spcPts val="0"/>
              </a:spcBef>
              <a:spcAft>
                <a:spcPts val="80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Having replacement attorneys means that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LPA should still work if an original attorney can no longer act on </a:t>
            </a:r>
            <a:r>
              <a:rPr lang="en-US" sz="1400" dirty="0">
                <a:solidFill>
                  <a:prstClr val="black"/>
                </a:solidFill>
                <a:cs typeface="Arial" panose="020B0604020202020204" pitchFamily="34" charset="0"/>
              </a:rPr>
              <a:t>the donor’s</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behalf.</a:t>
            </a:r>
          </a:p>
          <a:p>
            <a:pPr marL="0" marR="0" lvl="0" indent="0" algn="l" defTabSz="457200" rtl="0" eaLnBrk="1" fontAlgn="auto" latinLnBrk="0" hangingPunct="1">
              <a:lnSpc>
                <a:spcPct val="120000"/>
              </a:lnSpc>
              <a:spcBef>
                <a:spcPts val="0"/>
              </a:spcBef>
              <a:spcAft>
                <a:spcPts val="80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20000"/>
              </a:lnSpc>
              <a:spcBef>
                <a:spcPts val="0"/>
              </a:spcBef>
              <a:spcAft>
                <a:spcPts val="80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Without replacements:</a:t>
            </a:r>
          </a:p>
          <a:p>
            <a:pPr marL="0" marR="0" lvl="0" indent="0" algn="l" defTabSz="457200" rtl="0" eaLnBrk="1" fontAlgn="auto" latinLnBrk="0" hangingPunct="1">
              <a:lnSpc>
                <a:spcPct val="120000"/>
              </a:lnSpc>
              <a:spcBef>
                <a:spcPts val="0"/>
              </a:spcBef>
              <a:spcAft>
                <a:spcPts val="80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2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I</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f the donor has only one attorney and that attorney can no longer act for the donor, the LPA will no longer work</a:t>
            </a:r>
          </a:p>
          <a:p>
            <a:pPr marL="285750" marR="0" lvl="0" indent="-285750" algn="l" defTabSz="457200" rtl="0" eaLnBrk="1" fontAlgn="auto" latinLnBrk="0" hangingPunct="1">
              <a:lnSpc>
                <a:spcPct val="12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I</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f the donor has attorneys who must make all or some decisions together (‘jointly’) and one attorney can no longer act, the rest will not be able to make those joint decisions</a:t>
            </a:r>
          </a:p>
          <a:p>
            <a:pPr marR="0" lvl="0" algn="l" defTabSz="457200" rtl="0" eaLnBrk="1" fontAlgn="auto" latinLnBrk="0" hangingPunct="1">
              <a:lnSpc>
                <a:spcPct val="120000"/>
              </a:lnSpc>
              <a:spcBef>
                <a:spcPts val="0"/>
              </a:spcBef>
              <a:spcAft>
                <a:spcPts val="800"/>
              </a:spcAft>
              <a:buClr>
                <a:schemeClr val="accent2"/>
              </a:buClr>
              <a:buSzTx/>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20000"/>
              </a:lnSpc>
              <a:spcBef>
                <a:spcPts val="0"/>
              </a:spcBef>
              <a:spcAft>
                <a:spcPts val="80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If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LPA can’t be used and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doesn’t have mental capacity, someone </a:t>
            </a:r>
            <a:r>
              <a:rPr lang="en-US" sz="1400" dirty="0">
                <a:solidFill>
                  <a:prstClr val="black"/>
                </a:solidFill>
                <a:cs typeface="Arial" panose="020B0604020202020204" pitchFamily="34" charset="0"/>
              </a:rPr>
              <a:t>they</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know will have to apply to the Court of Protection to get the power to act on </a:t>
            </a:r>
            <a:r>
              <a:rPr lang="en-US" sz="1400" dirty="0">
                <a:solidFill>
                  <a:prstClr val="black"/>
                </a:solidFill>
                <a:cs typeface="Arial" panose="020B0604020202020204" pitchFamily="34" charset="0"/>
              </a:rPr>
              <a:t>the donor’s</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behalf – this can be expensive and will usually take a long time.</a:t>
            </a: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2306747615"/>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182608" y="628921"/>
            <a:ext cx="10571998" cy="970450"/>
          </a:xfrm>
        </p:spPr>
        <p:txBody>
          <a:bodyPr/>
          <a:lstStyle/>
          <a:p>
            <a:r>
              <a:rPr lang="en-GB" dirty="0">
                <a:latin typeface="Helvetica" panose="020B0604020202020204" pitchFamily="34" charset="0"/>
                <a:cs typeface="Helvetica" panose="020B0604020202020204" pitchFamily="34" charset="0"/>
              </a:rPr>
              <a:t>When Attorneys Can Make </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Decisions</a:t>
            </a:r>
          </a:p>
        </p:txBody>
      </p:sp>
      <p:sp>
        <p:nvSpPr>
          <p:cNvPr id="3" name="Rectangle 2">
            <a:extLst>
              <a:ext uri="{FF2B5EF4-FFF2-40B4-BE49-F238E27FC236}">
                <a16:creationId xmlns:a16="http://schemas.microsoft.com/office/drawing/2014/main" id="{8AE21D92-8740-496D-8807-05ECD6FA3F4A}"/>
              </a:ext>
            </a:extLst>
          </p:cNvPr>
          <p:cNvSpPr/>
          <p:nvPr/>
        </p:nvSpPr>
        <p:spPr>
          <a:xfrm>
            <a:off x="318051" y="2283747"/>
            <a:ext cx="11648661" cy="309828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prstClr val="black"/>
                </a:solidFill>
                <a:cs typeface="Arial" panose="020B0604020202020204" pitchFamily="34" charset="0"/>
              </a:rPr>
              <a:t>The donor </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must choose when they want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attorneys to be able to make decisions.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has two options: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As soon as my LPA has been registered (and also when I don’t have mental capacity)</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Only when I don’t have mental capacity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 financial LPA can usually be used as soon as it’s registered. If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has mental capacity,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can tell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attorneys to start using the LPA straight away. If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then loses mental capacity, they can carry on using the LPA.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Alternatively,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can choose that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financial LPA will take effect – and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attorneys will be able to act for </a:t>
            </a:r>
            <a:r>
              <a:rPr lang="en-US" sz="1400" dirty="0">
                <a:solidFill>
                  <a:prstClr val="black"/>
                </a:solidFill>
                <a:cs typeface="Arial" panose="020B0604020202020204" pitchFamily="34" charset="0"/>
              </a:rPr>
              <a:t>them</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 only when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doesn’t have mental capacity.</a:t>
            </a: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396462739"/>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119270" y="615669"/>
            <a:ext cx="10571998" cy="970450"/>
          </a:xfrm>
        </p:spPr>
        <p:txBody>
          <a:bodyPr/>
          <a:lstStyle/>
          <a:p>
            <a:r>
              <a:rPr lang="en-GB" dirty="0">
                <a:latin typeface="Helvetica" panose="020B0604020202020204" pitchFamily="34" charset="0"/>
                <a:cs typeface="Helvetica" panose="020B0604020202020204" pitchFamily="34" charset="0"/>
              </a:rPr>
              <a:t>When Attorneys Can Make</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Decisions</a:t>
            </a:r>
          </a:p>
        </p:txBody>
      </p:sp>
      <p:sp>
        <p:nvSpPr>
          <p:cNvPr id="3" name="Rectangle 2">
            <a:extLst>
              <a:ext uri="{FF2B5EF4-FFF2-40B4-BE49-F238E27FC236}">
                <a16:creationId xmlns:a16="http://schemas.microsoft.com/office/drawing/2014/main" id="{82EAA6AE-DD17-4789-A1DF-8493D2075DFA}"/>
              </a:ext>
            </a:extLst>
          </p:cNvPr>
          <p:cNvSpPr/>
          <p:nvPr/>
        </p:nvSpPr>
        <p:spPr>
          <a:xfrm>
            <a:off x="300258" y="2305615"/>
            <a:ext cx="11608905" cy="310854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ea typeface="+mn-ea"/>
                <a:cs typeface="Arial" panose="020B0604020202020204" pitchFamily="34" charset="0"/>
              </a:rPr>
              <a:t>As soon as my LPA has been registered (and also when I don’t have mental capacity):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If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wants their attorneys to help </a:t>
            </a:r>
            <a:r>
              <a:rPr lang="en-US" sz="1400" dirty="0">
                <a:solidFill>
                  <a:prstClr val="black"/>
                </a:solidFill>
                <a:cs typeface="Arial" panose="020B0604020202020204" pitchFamily="34" charset="0"/>
              </a:rPr>
              <a:t>them</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with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finances while they have mental capacity. For example, if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can’t leave the house or it’s hard to talk to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electricity supplier,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might ask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attorneys to deal with the bank or pay bills.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could ask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attorneys to act for </a:t>
            </a:r>
            <a:r>
              <a:rPr lang="en-US" sz="1400" dirty="0">
                <a:solidFill>
                  <a:prstClr val="black"/>
                </a:solidFill>
                <a:cs typeface="Arial" panose="020B0604020202020204" pitchFamily="34" charset="0"/>
              </a:rPr>
              <a:t>them</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if </a:t>
            </a:r>
            <a:r>
              <a:rPr lang="en-US" sz="1400" dirty="0">
                <a:solidFill>
                  <a:prstClr val="black"/>
                </a:solidFill>
                <a:cs typeface="Arial" panose="020B0604020202020204" pitchFamily="34" charset="0"/>
              </a:rPr>
              <a:t>they</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are away – for example, on holiday.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can give instructions in LPA section 7 about decisions your attorneys can’t make – for example, about selling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house. The donor might write instructions like: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“While I have mental capacity, my attorneys must not make any decisions about selling my house.”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prstClr val="black"/>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As long as the donor has mental capacity, they control their own finances.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648884184"/>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265043" y="677648"/>
            <a:ext cx="10571998" cy="970450"/>
          </a:xfrm>
        </p:spPr>
        <p:txBody>
          <a:bodyPr/>
          <a:lstStyle/>
          <a:p>
            <a:r>
              <a:rPr lang="en-GB" dirty="0">
                <a:latin typeface="Helvetica" panose="020B0604020202020204" pitchFamily="34" charset="0"/>
                <a:cs typeface="Helvetica" panose="020B0604020202020204" pitchFamily="34" charset="0"/>
              </a:rPr>
              <a:t>Lasting Power of Attorney </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Terms</a:t>
            </a:r>
          </a:p>
        </p:txBody>
      </p:sp>
    </p:spTree>
    <p:extLst>
      <p:ext uri="{BB962C8B-B14F-4D97-AF65-F5344CB8AC3E}">
        <p14:creationId xmlns:p14="http://schemas.microsoft.com/office/powerpoint/2010/main" val="1678858033"/>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103095" y="612610"/>
            <a:ext cx="10571998" cy="970450"/>
          </a:xfrm>
        </p:spPr>
        <p:txBody>
          <a:bodyPr/>
          <a:lstStyle/>
          <a:p>
            <a:r>
              <a:rPr lang="en-GB" dirty="0">
                <a:latin typeface="Helvetica" panose="020B0604020202020204" pitchFamily="34" charset="0"/>
                <a:cs typeface="Helvetica" panose="020B0604020202020204" pitchFamily="34" charset="0"/>
              </a:rPr>
              <a:t>When Attorneys Can Make </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Decisions</a:t>
            </a:r>
          </a:p>
        </p:txBody>
      </p:sp>
      <p:sp>
        <p:nvSpPr>
          <p:cNvPr id="3" name="Rectangle 2">
            <a:extLst>
              <a:ext uri="{FF2B5EF4-FFF2-40B4-BE49-F238E27FC236}">
                <a16:creationId xmlns:a16="http://schemas.microsoft.com/office/drawing/2014/main" id="{A05C6D98-2297-466A-A387-099CA04FF774}"/>
              </a:ext>
            </a:extLst>
          </p:cNvPr>
          <p:cNvSpPr/>
          <p:nvPr/>
        </p:nvSpPr>
        <p:spPr>
          <a:xfrm>
            <a:off x="198783" y="2220735"/>
            <a:ext cx="11592888" cy="35394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ea typeface="+mn-ea"/>
                <a:cs typeface="Arial" panose="020B0604020202020204" pitchFamily="34" charset="0"/>
              </a:rPr>
              <a:t>Only when I don’t have mental capacity: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If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doesn’t want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attorneys to make decisions or act for </a:t>
            </a:r>
            <a:r>
              <a:rPr lang="en-US" sz="1400" dirty="0">
                <a:solidFill>
                  <a:prstClr val="black"/>
                </a:solidFill>
                <a:cs typeface="Arial" panose="020B0604020202020204" pitchFamily="34" charset="0"/>
              </a:rPr>
              <a:t>them</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while </a:t>
            </a:r>
            <a:r>
              <a:rPr lang="en-US" sz="1400" dirty="0">
                <a:solidFill>
                  <a:prstClr val="black"/>
                </a:solidFill>
                <a:cs typeface="Arial" panose="020B0604020202020204" pitchFamily="34" charset="0"/>
              </a:rPr>
              <a:t>they</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have mental capacity. This means </a:t>
            </a:r>
            <a:r>
              <a:rPr lang="en-US" sz="1400" dirty="0">
                <a:solidFill>
                  <a:prstClr val="black"/>
                </a:solidFill>
                <a:cs typeface="Arial" panose="020B0604020202020204" pitchFamily="34" charset="0"/>
              </a:rPr>
              <a:t>the donor will</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look after their own finances while </a:t>
            </a:r>
            <a:r>
              <a:rPr lang="en-US" sz="1400" dirty="0">
                <a:solidFill>
                  <a:prstClr val="black"/>
                </a:solidFill>
                <a:cs typeface="Arial" panose="020B0604020202020204" pitchFamily="34" charset="0"/>
              </a:rPr>
              <a:t>they </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still have mental capacity. Then, if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ever loses that capacity,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LPA will be ready for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attorneys to use.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Banks and other financial institutions sometimes want written confirmation that a donor does not have mental capacity before they’ll </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recognise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an attorney’s authority to act under an LPA.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Ask the donor’s GP, care </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co-ordinator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social worker or care home staff about a mental capacity assessment. In fact it is possible for you to say in section 7 of the LPA form as to how their mental capacity should be assessed, such as: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“My attorneys shall only act under this power if they have obtained a written medical opinion stating that I am no longer mentally capable of managing and administering my property and financial affairs.”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However, if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trusts their attorneys to assess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mental capacity, they do not need to add instructions like t</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hese. </a:t>
            </a:r>
            <a:endParaRPr kumimoji="0" lang="en-GB"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82061321"/>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159026" y="337373"/>
            <a:ext cx="10571998" cy="970450"/>
          </a:xfrm>
        </p:spPr>
        <p:txBody>
          <a:bodyPr/>
          <a:lstStyle/>
          <a:p>
            <a:r>
              <a:rPr lang="en-GB" dirty="0">
                <a:latin typeface="Helvetica" panose="020B0604020202020204" pitchFamily="34" charset="0"/>
                <a:cs typeface="Helvetica" panose="020B0604020202020204" pitchFamily="34" charset="0"/>
              </a:rPr>
              <a:t>People to Notify (Optional)</a:t>
            </a:r>
          </a:p>
        </p:txBody>
      </p:sp>
      <p:sp>
        <p:nvSpPr>
          <p:cNvPr id="3" name="Rectangle 2">
            <a:extLst>
              <a:ext uri="{FF2B5EF4-FFF2-40B4-BE49-F238E27FC236}">
                <a16:creationId xmlns:a16="http://schemas.microsoft.com/office/drawing/2014/main" id="{BE1B4813-1144-4835-B83C-4BE9081552C1}"/>
              </a:ext>
            </a:extLst>
          </p:cNvPr>
          <p:cNvSpPr/>
          <p:nvPr/>
        </p:nvSpPr>
        <p:spPr>
          <a:xfrm>
            <a:off x="323627" y="2193796"/>
            <a:ext cx="11722599" cy="406265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Letting people know about your LPA just before it’s registered, protects </a:t>
            </a:r>
            <a:r>
              <a:rPr lang="en-US" sz="1400" dirty="0">
                <a:solidFill>
                  <a:prstClr val="black"/>
                </a:solidFill>
                <a:cs typeface="Arial" panose="020B0604020202020204" pitchFamily="34" charset="0"/>
              </a:rPr>
              <a:t>the donor if there are circumstances where things have changed between signing the LPA document and registering it</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It’s especially important if there’s a long time between making your LPA and registering it. For example, the </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dono</a:t>
            </a:r>
            <a:r>
              <a:rPr lang="en-US" sz="1400" dirty="0">
                <a:solidFill>
                  <a:prstClr val="black"/>
                </a:solidFill>
                <a:cs typeface="Arial" panose="020B0604020202020204" pitchFamily="34" charset="0"/>
              </a:rPr>
              <a:t>r could have fallen out with one of the attorneys and if the situation is volatile, that attorney could register the LPA on behalf of the donor to take control. If there is a person to notify within the document, this person is notified by the OPG that the LPA is being registered, giving the person to notify time to object to it.</a:t>
            </a: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Choosing people to notify: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prstClr val="black"/>
                </a:solidFill>
                <a:cs typeface="Arial" panose="020B0604020202020204" pitchFamily="34" charset="0"/>
              </a:rPr>
              <a:t>A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can choose up to four people to notify but they can’t be attorneys or replacement attorneys. Many donors choose family members or close friends. </a:t>
            </a:r>
            <a:r>
              <a:rPr lang="en-US" sz="1400" dirty="0">
                <a:solidFill>
                  <a:prstClr val="black"/>
                </a:solidFill>
                <a:cs typeface="Arial" panose="020B0604020202020204" pitchFamily="34" charset="0"/>
              </a:rPr>
              <a:t>It is best practice for the donor to check</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with the people </a:t>
            </a:r>
            <a:r>
              <a:rPr lang="en-US" sz="1400" dirty="0">
                <a:solidFill>
                  <a:prstClr val="black"/>
                </a:solidFill>
                <a:cs typeface="Arial" panose="020B0604020202020204" pitchFamily="34" charset="0"/>
              </a:rPr>
              <a:t>they</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’re planning to notify that they’re happy to be named in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LPA.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The donor should </a:t>
            </a:r>
            <a:r>
              <a:rPr lang="en-US" sz="1400" dirty="0">
                <a:solidFill>
                  <a:prstClr val="black"/>
                </a:solidFill>
                <a:cs typeface="Arial" panose="020B0604020202020204" pitchFamily="34" charset="0"/>
              </a:rPr>
              <a:t>e</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xplain</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to the person to notify that: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Â"/>
              <a:tabLst/>
              <a:defRPr/>
            </a:pPr>
            <a:r>
              <a:rPr lang="en-US" sz="1400" dirty="0">
                <a:solidFill>
                  <a:prstClr val="black"/>
                </a:solidFill>
                <a:cs typeface="Arial" panose="020B0604020202020204" pitchFamily="34" charset="0"/>
              </a:rPr>
              <a:t>T</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hey don’t have to do anything right away</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Â"/>
              <a:tabLst/>
              <a:defRPr/>
            </a:pPr>
            <a:r>
              <a:rPr lang="en-US" sz="1400" dirty="0">
                <a:solidFill>
                  <a:prstClr val="black"/>
                </a:solidFill>
                <a:cs typeface="Arial" panose="020B0604020202020204" pitchFamily="34" charset="0"/>
              </a:rPr>
              <a:t>T</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hey will only be told when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or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attorneys apply to register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LPA</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Â"/>
              <a:tabLst/>
              <a:defRPr/>
            </a:pPr>
            <a:r>
              <a:rPr lang="en-US" sz="1400" dirty="0">
                <a:solidFill>
                  <a:prstClr val="black"/>
                </a:solidFill>
                <a:cs typeface="Arial" panose="020B0604020202020204" pitchFamily="34" charset="0"/>
              </a:rPr>
              <a:t>T</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heir names and addresses will be sent to OPG</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Â"/>
              <a:tabLst/>
              <a:defRPr/>
            </a:pPr>
            <a:r>
              <a:rPr lang="en-US" sz="1400" dirty="0">
                <a:solidFill>
                  <a:prstClr val="black"/>
                </a:solidFill>
                <a:cs typeface="Arial" panose="020B0604020202020204" pitchFamily="34" charset="0"/>
              </a:rPr>
              <a:t>T</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hey do not have to do anything when they are contacted, unless they have concerns</a:t>
            </a: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344533519"/>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145773" y="549408"/>
            <a:ext cx="10571998" cy="970450"/>
          </a:xfrm>
        </p:spPr>
        <p:txBody>
          <a:bodyPr/>
          <a:lstStyle/>
          <a:p>
            <a:r>
              <a:rPr lang="en-GB" dirty="0">
                <a:latin typeface="Helvetica" panose="020B0604020202020204" pitchFamily="34" charset="0"/>
                <a:cs typeface="Helvetica" panose="020B0604020202020204" pitchFamily="34" charset="0"/>
              </a:rPr>
              <a:t>Health &amp; Welfare- Life </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Sustaining Treatment</a:t>
            </a:r>
          </a:p>
        </p:txBody>
      </p:sp>
      <p:sp>
        <p:nvSpPr>
          <p:cNvPr id="3" name="Rectangle 2">
            <a:extLst>
              <a:ext uri="{FF2B5EF4-FFF2-40B4-BE49-F238E27FC236}">
                <a16:creationId xmlns:a16="http://schemas.microsoft.com/office/drawing/2014/main" id="{23DAB7E2-62AE-4806-A777-F6FF2030251E}"/>
              </a:ext>
            </a:extLst>
          </p:cNvPr>
          <p:cNvSpPr/>
          <p:nvPr/>
        </p:nvSpPr>
        <p:spPr>
          <a:xfrm>
            <a:off x="145773" y="2131690"/>
            <a:ext cx="11420627" cy="45037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One important question is whether the Attorney has the power to make a decision on the provision of life supporting treatment. They must answer either YES or NO by signing the appropriate box. It will be rejected if this has not been answered.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Guidance here is probably more important and can be completed in depth but must be capable of being carried out.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In completing section 5 of the LPA, the donor has two options: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O</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ption</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 – I give my attorneys authority to give or refuse consent to life-sustaining treatment on my behalf</a:t>
            </a:r>
          </a:p>
          <a:p>
            <a:pPr marL="285750" marR="0" lvl="0" indent="-285750" algn="l" defTabSz="457200" rtl="0" eaLnBrk="1" fontAlgn="auto" latinLnBrk="0" hangingPunct="1">
              <a:lnSpc>
                <a:spcPct val="100000"/>
              </a:lnSpc>
              <a:spcBef>
                <a:spcPts val="0"/>
              </a:spcBef>
              <a:spcAft>
                <a:spcPts val="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O</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ption</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B – I do not give my attorneys authority to give or refuse consent to life-sustaining treatment on my behalf</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must sign and date this page.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signature must be witnessed. The witness must be aged 18 or over and can’t be an attorney or replacement attorney under this LPA. T</a:t>
            </a:r>
            <a:r>
              <a:rPr lang="en-US" sz="1400" dirty="0">
                <a:solidFill>
                  <a:prstClr val="black"/>
                </a:solidFill>
                <a:cs typeface="Arial" panose="020B0604020202020204" pitchFamily="34" charset="0"/>
              </a:rPr>
              <a:t>he donor must sign</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this section before they sign </a:t>
            </a:r>
            <a:r>
              <a:rPr lang="en-US" sz="1400" dirty="0">
                <a:solidFill>
                  <a:prstClr val="black"/>
                </a:solidFill>
                <a:cs typeface="Arial" panose="020B0604020202020204" pitchFamily="34" charset="0"/>
              </a:rPr>
              <a:t>their </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LPA in section 9. </a:t>
            </a:r>
            <a:r>
              <a:rPr lang="en-US" sz="1400" dirty="0">
                <a:solidFill>
                  <a:prstClr val="black"/>
                </a:solidFill>
                <a:cs typeface="Arial" panose="020B0604020202020204" pitchFamily="34" charset="0"/>
              </a:rPr>
              <a:t>They</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can sign both sections on the same day.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prstClr val="black"/>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400" dirty="0">
                <a:solidFill>
                  <a:prstClr val="black"/>
                </a:solidFill>
                <a:cs typeface="Arial" panose="020B0604020202020204" pitchFamily="34" charset="0"/>
              </a:rPr>
              <a:t>The donor</a:t>
            </a: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 must choose what </a:t>
            </a:r>
            <a:r>
              <a:rPr lang="en-GB" sz="1400" dirty="0">
                <a:solidFill>
                  <a:prstClr val="black"/>
                </a:solidFill>
                <a:cs typeface="Arial" panose="020B0604020202020204" pitchFamily="34" charset="0"/>
              </a:rPr>
              <a:t>they</a:t>
            </a: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’d want to happen if they needed medical help to keep them alive and they no longer had mental capacity.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If the donor signs option A and ever need life-sustaining treatment but can’t make decisions, the attorneys can speak to doctors on their behalf as if they were the donor themselves. </a:t>
            </a:r>
            <a:r>
              <a:rPr lang="en-GB" sz="1400" dirty="0">
                <a:solidFill>
                  <a:prstClr val="black"/>
                </a:solidFill>
                <a:cs typeface="Arial" panose="020B0604020202020204" pitchFamily="34" charset="0"/>
              </a:rPr>
              <a:t>The donor</a:t>
            </a: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 can write instructions or preferences for their attorneys in section 7 of the LPA form. If the donor chooses option B, the doctors will make decisions about life-sustaining treatment.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685041773"/>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156103" y="377130"/>
            <a:ext cx="10571998" cy="970450"/>
          </a:xfrm>
        </p:spPr>
        <p:txBody>
          <a:bodyPr/>
          <a:lstStyle/>
          <a:p>
            <a:r>
              <a:rPr lang="en-GB" dirty="0">
                <a:latin typeface="Helvetica" panose="020B0604020202020204" pitchFamily="34" charset="0"/>
                <a:cs typeface="Helvetica" panose="020B0604020202020204" pitchFamily="34" charset="0"/>
              </a:rPr>
              <a:t>Life Sustaining Treatment</a:t>
            </a:r>
          </a:p>
        </p:txBody>
      </p:sp>
      <p:sp>
        <p:nvSpPr>
          <p:cNvPr id="3" name="Rectangle 2">
            <a:extLst>
              <a:ext uri="{FF2B5EF4-FFF2-40B4-BE49-F238E27FC236}">
                <a16:creationId xmlns:a16="http://schemas.microsoft.com/office/drawing/2014/main" id="{0C75D11F-8A0D-4917-8AAD-060CBB09D425}"/>
              </a:ext>
            </a:extLst>
          </p:cNvPr>
          <p:cNvSpPr/>
          <p:nvPr/>
        </p:nvSpPr>
        <p:spPr>
          <a:xfrm>
            <a:off x="278296" y="2223377"/>
            <a:ext cx="11731567" cy="39497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u="sng" dirty="0">
                <a:solidFill>
                  <a:prstClr val="black"/>
                </a:solidFill>
                <a:cs typeface="Arial" panose="020B0604020202020204" pitchFamily="34" charset="0"/>
              </a:rPr>
              <a:t>D</a:t>
            </a:r>
            <a:r>
              <a:rPr kumimoji="0" lang="en-US" sz="1400" b="1" i="0" u="sng" strike="noStrike" kern="1200" cap="none" spc="0" normalizeH="0" baseline="0" noProof="0" dirty="0" err="1">
                <a:ln>
                  <a:noFill/>
                </a:ln>
                <a:solidFill>
                  <a:prstClr val="black"/>
                </a:solidFill>
                <a:effectLst/>
                <a:uLnTx/>
                <a:uFillTx/>
                <a:ea typeface="+mn-ea"/>
                <a:cs typeface="Arial" panose="020B0604020202020204" pitchFamily="34" charset="0"/>
              </a:rPr>
              <a:t>efinition</a:t>
            </a:r>
            <a:r>
              <a:rPr kumimoji="0" lang="en-US" sz="1400" b="1" i="0" u="sng" strike="noStrike" kern="1200" cap="none" spc="0" normalizeH="0" baseline="0" noProof="0" dirty="0">
                <a:ln>
                  <a:noFill/>
                </a:ln>
                <a:solidFill>
                  <a:prstClr val="black"/>
                </a:solidFill>
                <a:effectLst/>
                <a:uLnTx/>
                <a:uFillTx/>
                <a:ea typeface="+mn-ea"/>
                <a:cs typeface="Arial" panose="020B0604020202020204"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‘Life-sustaining treatment’ means care, surgery, medicine or other help from doctors that’s needed to keep someone alive.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Life-sustaining treatment can include: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A</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serious operation, such as heart bypass surgery</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C</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hemotherapy, radiotherapy or another cancer treatment</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A</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n organ transplant</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A</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rtificial</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nutrition or hydration (food or water given other than by mouth)</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Whether some treatments are life-sustaining depends on the situation. For example, if someone had pneumonia, a course of antibiotics could be life-sustaining.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Decisions about life-sustaining treatment can be needed in unexpected circumstances. One example is a routine operation that didn’t go as planned.</a:t>
            </a: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2289407236"/>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275373" y="948645"/>
            <a:ext cx="10571998" cy="970450"/>
          </a:xfrm>
        </p:spPr>
        <p:txBody>
          <a:bodyPr/>
          <a:lstStyle/>
          <a:p>
            <a:r>
              <a:rPr lang="en-GB" dirty="0">
                <a:latin typeface="Helvetica" panose="020B0604020202020204" pitchFamily="34" charset="0"/>
                <a:cs typeface="Helvetica" panose="020B0604020202020204" pitchFamily="34" charset="0"/>
              </a:rPr>
              <a:t>Life Sustaining Treatment</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Preferences and </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Instructions (Optional)</a:t>
            </a:r>
          </a:p>
        </p:txBody>
      </p:sp>
      <p:sp>
        <p:nvSpPr>
          <p:cNvPr id="3" name="Rectangle 2">
            <a:extLst>
              <a:ext uri="{FF2B5EF4-FFF2-40B4-BE49-F238E27FC236}">
                <a16:creationId xmlns:a16="http://schemas.microsoft.com/office/drawing/2014/main" id="{0AD25B91-7E35-4144-90F8-B4D93FBAA0AE}"/>
              </a:ext>
            </a:extLst>
          </p:cNvPr>
          <p:cNvSpPr/>
          <p:nvPr/>
        </p:nvSpPr>
        <p:spPr>
          <a:xfrm>
            <a:off x="275373" y="2315587"/>
            <a:ext cx="11350469" cy="310854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A donor can write preferences and instructions in section 7 of the LPA form to specify medical conditions where their attorneys must or must not consent to life-sustaining treatment on the donor’s behalf. For example, they might write something like: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“My attorneys must not agree to life-sustaining treatment if I am in a persistent vegetative state”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“I would prefer my life not to be prolonged if as a result of receiving such life-sustaining treatment, I would be permanently incapacitated or my quality of life would be greatly diminished.”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The donor may feel that their attorneys understand them well enough and they don’t need to write preferences or instructions.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If the donor writes instructions, </a:t>
            </a:r>
            <a:r>
              <a:rPr kumimoji="0" lang="en-US" sz="1400" b="0" i="0" u="none" strike="noStrike" kern="1200" cap="none" spc="0" normalizeH="0" baseline="0" noProof="0" dirty="0" err="1">
                <a:ln>
                  <a:noFill/>
                </a:ln>
                <a:solidFill>
                  <a:prstClr val="black"/>
                </a:solidFill>
                <a:effectLst/>
                <a:uLnTx/>
                <a:uFillTx/>
                <a:latin typeface="Museo Sans 300"/>
                <a:ea typeface="+mn-ea"/>
                <a:cs typeface="Arial" panose="020B0604020202020204" pitchFamily="34" charset="0"/>
              </a:rPr>
              <a:t>thei</a:t>
            </a:r>
            <a:r>
              <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r attorneys must follow them. If the donor writes preferences, these are preferences and wishes that the donor wishes the attorneys to consider. The donor must be careful not to write anything that contradicts what they have said elsewhere in the LPA or requires their attorneys to break the law. If they do, it could make the LPA unworkable. If the donor wants to write instructions but are uncertain, they may want to seek legal advice.</a:t>
            </a:r>
            <a:endPar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p:txBody>
      </p:sp>
    </p:spTree>
    <p:extLst>
      <p:ext uri="{BB962C8B-B14F-4D97-AF65-F5344CB8AC3E}">
        <p14:creationId xmlns:p14="http://schemas.microsoft.com/office/powerpoint/2010/main" val="1169016721"/>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121163" y="492543"/>
            <a:ext cx="10571998" cy="970450"/>
          </a:xfrm>
        </p:spPr>
        <p:txBody>
          <a:bodyPr/>
          <a:lstStyle/>
          <a:p>
            <a:r>
              <a:rPr lang="en-GB" dirty="0">
                <a:latin typeface="Helvetica" panose="020B0604020202020204" pitchFamily="34" charset="0"/>
                <a:cs typeface="Helvetica" panose="020B0604020202020204" pitchFamily="34" charset="0"/>
              </a:rPr>
              <a:t>Preferences &amp; Instructions</a:t>
            </a:r>
          </a:p>
        </p:txBody>
      </p:sp>
      <p:sp>
        <p:nvSpPr>
          <p:cNvPr id="3" name="Rectangle 2">
            <a:extLst>
              <a:ext uri="{FF2B5EF4-FFF2-40B4-BE49-F238E27FC236}">
                <a16:creationId xmlns:a16="http://schemas.microsoft.com/office/drawing/2014/main" id="{0ED6CA98-F460-4A5C-BE49-7925162DC471}"/>
              </a:ext>
            </a:extLst>
          </p:cNvPr>
          <p:cNvSpPr/>
          <p:nvPr/>
        </p:nvSpPr>
        <p:spPr>
          <a:xfrm>
            <a:off x="251792" y="2158179"/>
            <a:ext cx="11668862" cy="418576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Preferences are what the donor like their attorneys to think about when they make decisions for them. The attorneys don’t have to follow them but should bear them in mind.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If the donor writes any preferences, avoid words such as ‘must’ and ‘shall’. Instead use words such as ‘prefer’ and ‘would like’, so it’s clear that the donor is giving your attorneys advice. If your attorneys must do something, include it in your instructions.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Instructions tell the attorneys what they must do when acting on your behalf.</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If the donor writes any instructions, use words such as ‘must’, ‘shall’ and ‘have to’.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Instructions cause more problems than preferences. It may be better more times than not, to phrase them as preferences.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If the donor wants to pay fees to their attorneys, explain this in the instructions. The preferences and instructions should be about what matters to the donor. </a:t>
            </a: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65053297"/>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159027" y="522904"/>
            <a:ext cx="10571998" cy="970450"/>
          </a:xfrm>
        </p:spPr>
        <p:txBody>
          <a:bodyPr/>
          <a:lstStyle/>
          <a:p>
            <a:r>
              <a:rPr lang="en-GB" dirty="0">
                <a:latin typeface="Helvetica" panose="020B0604020202020204" pitchFamily="34" charset="0"/>
                <a:cs typeface="Helvetica" panose="020B0604020202020204" pitchFamily="34" charset="0"/>
              </a:rPr>
              <a:t>Preferences &amp; Instructions</a:t>
            </a:r>
          </a:p>
        </p:txBody>
      </p:sp>
      <p:sp>
        <p:nvSpPr>
          <p:cNvPr id="3" name="Rectangle 2">
            <a:extLst>
              <a:ext uri="{FF2B5EF4-FFF2-40B4-BE49-F238E27FC236}">
                <a16:creationId xmlns:a16="http://schemas.microsoft.com/office/drawing/2014/main" id="{1E89CB19-7DFF-485B-8ABF-517244CF9578}"/>
              </a:ext>
            </a:extLst>
          </p:cNvPr>
          <p:cNvSpPr/>
          <p:nvPr/>
        </p:nvSpPr>
        <p:spPr>
          <a:xfrm>
            <a:off x="159027" y="2068151"/>
            <a:ext cx="11544130" cy="439094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A donor can give their attorneys instructions or tell them their preferences in section 7 of the LPA but they don’t usually have to. Most people leave this page blank. They can just talk to their attorneys and explain how they’d like them to act for the donor. The attorneys will then be free to make decisions they think are right, and they will know how the donor would want them made.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If the donor isn’t sure about what they can put in this section of their LPA, they might want to get further advice.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The only circumstances in which a donor must write an instruction is in a Financial LPA if:</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The donor has investments managed by a bank and wants that to continue</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The donor wants to allow their attorneys to let a bank manage their investments</a:t>
            </a:r>
            <a:endPar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In these cases they could use wording like this: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“My attorney(s) may transfer my investments into a discretionary management scheme. Or, if I already had investments in a discretionary management scheme before I lost capacity to make financial decisions, I want the scheme to continue. I understand in both cases that managers of the scheme will make investment decisions and my investments will be held in their names or the names of their nominees.”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However, OPG can’t guarantee that the bank will accept this wording. The donor must ask their bank to confirm in writing that they’ll accept the wording before the LPA is registered. That will </a:t>
            </a:r>
            <a:r>
              <a:rPr kumimoji="0" lang="en-US" sz="1400" b="0" i="0" u="none" strike="noStrike" kern="1200" cap="none" spc="0" normalizeH="0" baseline="0" noProof="0" dirty="0" err="1">
                <a:ln>
                  <a:noFill/>
                </a:ln>
                <a:solidFill>
                  <a:prstClr val="black"/>
                </a:solidFill>
                <a:effectLst/>
                <a:uLnTx/>
                <a:uFillTx/>
                <a:latin typeface="Museo Sans 300"/>
                <a:ea typeface="+mn-ea"/>
                <a:cs typeface="Arial" panose="020B0604020202020204" pitchFamily="34" charset="0"/>
              </a:rPr>
              <a:t>minimise</a:t>
            </a:r>
            <a:r>
              <a:rPr kumimoji="0" lang="en-US"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rPr>
              <a:t> any difficulties in using the LPA if they lose mental capacity.</a:t>
            </a:r>
            <a:endParaRPr kumimoji="0" lang="en-GB" sz="1400" b="0" i="0" u="none" strike="noStrike" kern="1200" cap="none" spc="0" normalizeH="0" baseline="0" noProof="0" dirty="0">
              <a:ln>
                <a:noFill/>
              </a:ln>
              <a:solidFill>
                <a:prstClr val="black"/>
              </a:solidFill>
              <a:effectLst/>
              <a:uLnTx/>
              <a:uFillTx/>
              <a:latin typeface="Museo Sans 300"/>
              <a:ea typeface="+mn-ea"/>
              <a:cs typeface="Arial" panose="020B0604020202020204" pitchFamily="34" charset="0"/>
            </a:endParaRPr>
          </a:p>
        </p:txBody>
      </p:sp>
    </p:spTree>
    <p:extLst>
      <p:ext uri="{BB962C8B-B14F-4D97-AF65-F5344CB8AC3E}">
        <p14:creationId xmlns:p14="http://schemas.microsoft.com/office/powerpoint/2010/main" val="2318376386"/>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p:txBody>
          <a:bodyPr/>
          <a:lstStyle/>
          <a:p>
            <a:r>
              <a:rPr lang="en-GB" dirty="0">
                <a:latin typeface="Helvetica" panose="020B0604020202020204" pitchFamily="34" charset="0"/>
                <a:cs typeface="Helvetica" panose="020B0604020202020204" pitchFamily="34" charset="0"/>
              </a:rPr>
              <a:t>Avoiding Problems</a:t>
            </a:r>
          </a:p>
        </p:txBody>
      </p:sp>
      <p:sp>
        <p:nvSpPr>
          <p:cNvPr id="4" name="Rectangle 3">
            <a:extLst>
              <a:ext uri="{FF2B5EF4-FFF2-40B4-BE49-F238E27FC236}">
                <a16:creationId xmlns:a16="http://schemas.microsoft.com/office/drawing/2014/main" id="{1A512E05-15E9-4704-91F2-B81CBC3A0B07}"/>
              </a:ext>
            </a:extLst>
          </p:cNvPr>
          <p:cNvSpPr/>
          <p:nvPr/>
        </p:nvSpPr>
        <p:spPr>
          <a:xfrm>
            <a:off x="92766" y="2107750"/>
            <a:ext cx="11702348" cy="429168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Instructions and preferences can create problems. It’s easy to ask for something that the law won’t allow.</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If </a:t>
            </a:r>
            <a:r>
              <a:rPr lang="en-US" sz="1400" dirty="0">
                <a:solidFill>
                  <a:prstClr val="black"/>
                </a:solidFill>
                <a:cs typeface="Arial" panose="020B0604020202020204" pitchFamily="34" charset="0"/>
              </a:rPr>
              <a:t>the donor would</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like to add instructions and preferences, here are some common mistakes to avoid.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30000"/>
              </a:lnSpc>
              <a:spcBef>
                <a:spcPts val="0"/>
              </a:spcBef>
              <a:spcAft>
                <a:spcPts val="0"/>
              </a:spcAft>
              <a:buClr>
                <a:srgbClr val="0070C0"/>
              </a:buClr>
              <a:buSzTx/>
              <a:buFont typeface="Wingdings 2" panose="05020102010507070707" pitchFamily="18" charset="2"/>
              <a:buChar char="Â"/>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The donor can’t change the way attorneys are appointed to act</a:t>
            </a:r>
          </a:p>
          <a:p>
            <a:pPr marL="285750" marR="0" lvl="0" indent="-285750" algn="l" defTabSz="457200" rtl="0" eaLnBrk="1" fontAlgn="auto" latinLnBrk="0" hangingPunct="1">
              <a:lnSpc>
                <a:spcPct val="130000"/>
              </a:lnSpc>
              <a:spcBef>
                <a:spcPts val="0"/>
              </a:spcBef>
              <a:spcAft>
                <a:spcPts val="0"/>
              </a:spcAft>
              <a:buClr>
                <a:srgbClr val="0070C0"/>
              </a:buClr>
              <a:buSzTx/>
              <a:buFont typeface="Wingdings 2" panose="05020102010507070707" pitchFamily="18" charset="2"/>
              <a:buChar char="Â"/>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Don’t appoint attorneys to make decisions in one way, then include instructions to make them act differently.</a:t>
            </a:r>
          </a:p>
          <a:p>
            <a:pPr marL="285750" marR="0" lvl="0" indent="-285750" algn="l" defTabSz="457200" rtl="0" eaLnBrk="1" fontAlgn="auto" latinLnBrk="0" hangingPunct="1">
              <a:lnSpc>
                <a:spcPct val="130000"/>
              </a:lnSpc>
              <a:spcBef>
                <a:spcPts val="0"/>
              </a:spcBef>
              <a:spcAft>
                <a:spcPts val="0"/>
              </a:spcAft>
              <a:buClr>
                <a:srgbClr val="0070C0"/>
              </a:buClr>
              <a:buSzTx/>
              <a:buFont typeface="Wingdings 2" panose="05020102010507070707" pitchFamily="18" charset="2"/>
              <a:buChar char="Â"/>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If </a:t>
            </a:r>
            <a:r>
              <a:rPr lang="en-US" sz="1400" dirty="0">
                <a:solidFill>
                  <a:prstClr val="black"/>
                </a:solidFill>
                <a:cs typeface="Arial" panose="020B0604020202020204" pitchFamily="34" charset="0"/>
              </a:rPr>
              <a:t>the donor s</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aid in section 3 that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attorneys must act ‘jointly’ – so they must agree every decision unanimously –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must not add here that if one stops being an attorney, the others can continue to act.</a:t>
            </a:r>
            <a:endParaRPr lang="en-US" sz="1400" dirty="0">
              <a:solidFill>
                <a:prstClr val="black"/>
              </a:solidFill>
              <a:cs typeface="Arial" panose="020B0604020202020204" pitchFamily="34" charset="0"/>
            </a:endParaRPr>
          </a:p>
          <a:p>
            <a:pPr marL="285750" marR="0" lvl="0" indent="-285750" algn="l" defTabSz="457200" rtl="0" eaLnBrk="1" fontAlgn="auto" latinLnBrk="0" hangingPunct="1">
              <a:lnSpc>
                <a:spcPct val="130000"/>
              </a:lnSpc>
              <a:spcBef>
                <a:spcPts val="0"/>
              </a:spcBef>
              <a:spcAft>
                <a:spcPts val="0"/>
              </a:spcAft>
              <a:buClr>
                <a:srgbClr val="0070C0"/>
              </a:buClr>
              <a:buSzTx/>
              <a:buFont typeface="Wingdings 2" panose="05020102010507070707" pitchFamily="18" charset="2"/>
              <a:buChar char="Â"/>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If the donor said their attorneys should act ‘jointly and severally’ – so they can make any decision on their own or together – the donor must not add these sorts of instructions:</a:t>
            </a:r>
          </a:p>
          <a:p>
            <a:pPr marL="285750" marR="0" lvl="0" indent="-285750" algn="l" defTabSz="457200" rtl="0" eaLnBrk="1" fontAlgn="auto" latinLnBrk="0" hangingPunct="1">
              <a:lnSpc>
                <a:spcPct val="130000"/>
              </a:lnSpc>
              <a:spcBef>
                <a:spcPts val="0"/>
              </a:spcBef>
              <a:spcAft>
                <a:spcPts val="0"/>
              </a:spcAft>
              <a:buClr>
                <a:srgbClr val="0070C0"/>
              </a:buClr>
              <a:buSzTx/>
              <a:buFont typeface="Wingdings 2" panose="05020102010507070707" pitchFamily="18" charset="2"/>
              <a:buChar char="Â"/>
              <a:tabLst/>
              <a:defRPr/>
            </a:pPr>
            <a:r>
              <a:rPr lang="en-GB" sz="1400" dirty="0">
                <a:solidFill>
                  <a:prstClr val="black"/>
                </a:solidFill>
                <a:cs typeface="Arial" panose="020B0604020202020204" pitchFamily="34" charset="0"/>
              </a:rPr>
              <a:t>T</a:t>
            </a: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hat one attorney has to do what another attorney says</a:t>
            </a:r>
          </a:p>
          <a:p>
            <a:pPr marL="285750" marR="0" lvl="0" indent="-285750" algn="l" defTabSz="457200" rtl="0" eaLnBrk="1" fontAlgn="auto" latinLnBrk="0" hangingPunct="1">
              <a:lnSpc>
                <a:spcPct val="130000"/>
              </a:lnSpc>
              <a:spcBef>
                <a:spcPts val="0"/>
              </a:spcBef>
              <a:spcAft>
                <a:spcPts val="0"/>
              </a:spcAft>
              <a:buClr>
                <a:srgbClr val="0070C0"/>
              </a:buClr>
              <a:buSzTx/>
              <a:buFont typeface="Wingdings 2" panose="05020102010507070707" pitchFamily="18" charset="2"/>
              <a:buChar char="Â"/>
              <a:tabLst/>
              <a:defRPr/>
            </a:pPr>
            <a:r>
              <a:rPr lang="en-GB" sz="1400" dirty="0">
                <a:solidFill>
                  <a:prstClr val="black"/>
                </a:solidFill>
                <a:cs typeface="Arial" panose="020B0604020202020204" pitchFamily="34" charset="0"/>
              </a:rPr>
              <a:t>T</a:t>
            </a: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hat one attorney must deal with a business and another with the private affairs</a:t>
            </a:r>
          </a:p>
          <a:p>
            <a:pPr marL="285750" marR="0" lvl="0" indent="-285750" algn="l" defTabSz="457200" rtl="0" eaLnBrk="1" fontAlgn="auto" latinLnBrk="0" hangingPunct="1">
              <a:lnSpc>
                <a:spcPct val="130000"/>
              </a:lnSpc>
              <a:spcBef>
                <a:spcPts val="0"/>
              </a:spcBef>
              <a:spcAft>
                <a:spcPts val="0"/>
              </a:spcAft>
              <a:buClr>
                <a:srgbClr val="0070C0"/>
              </a:buClr>
              <a:buSzTx/>
              <a:buFont typeface="Wingdings 2" panose="05020102010507070707" pitchFamily="18" charset="2"/>
              <a:buChar char="Â"/>
              <a:tabLst/>
              <a:defRPr/>
            </a:pPr>
            <a:r>
              <a:rPr lang="en-GB" sz="1400" dirty="0">
                <a:solidFill>
                  <a:prstClr val="black"/>
                </a:solidFill>
                <a:cs typeface="Arial" panose="020B0604020202020204" pitchFamily="34" charset="0"/>
              </a:rPr>
              <a:t>T</a:t>
            </a: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hat where attorneys disagree, the majority should decide</a:t>
            </a:r>
          </a:p>
          <a:p>
            <a:pPr marL="285750" marR="0" lvl="0" indent="-285750" algn="l" defTabSz="457200" rtl="0" eaLnBrk="1" fontAlgn="auto" latinLnBrk="0" hangingPunct="1">
              <a:lnSpc>
                <a:spcPct val="130000"/>
              </a:lnSpc>
              <a:spcBef>
                <a:spcPts val="0"/>
              </a:spcBef>
              <a:spcAft>
                <a:spcPts val="0"/>
              </a:spcAft>
              <a:buClr>
                <a:srgbClr val="0070C0"/>
              </a:buClr>
              <a:buSzTx/>
              <a:buFont typeface="Wingdings 2" panose="05020102010507070707" pitchFamily="18" charset="2"/>
              <a:buChar char="Â"/>
              <a:tabLst/>
              <a:defRPr/>
            </a:pPr>
            <a:r>
              <a:rPr lang="en-GB" sz="1400" dirty="0">
                <a:solidFill>
                  <a:prstClr val="black"/>
                </a:solidFill>
                <a:cs typeface="Arial" panose="020B0604020202020204" pitchFamily="34" charset="0"/>
              </a:rPr>
              <a:t>T</a:t>
            </a: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hat they must make some decisions together – if this is what the donor wants, they should appoint them in LPA section 3 to act ‘jointly for some decisions, jointly and severally for other decisions’ instead</a:t>
            </a:r>
          </a:p>
          <a:p>
            <a:pPr marL="285750" marR="0" lvl="0" indent="-285750" algn="l" defTabSz="457200" rtl="0" eaLnBrk="1" fontAlgn="auto" latinLnBrk="0" hangingPunct="1">
              <a:lnSpc>
                <a:spcPct val="130000"/>
              </a:lnSpc>
              <a:spcBef>
                <a:spcPts val="0"/>
              </a:spcBef>
              <a:spcAft>
                <a:spcPts val="0"/>
              </a:spcAft>
              <a:buClr>
                <a:srgbClr val="0070C0"/>
              </a:buClr>
              <a:buSzTx/>
              <a:buFont typeface="Wingdings 2" panose="05020102010507070707" pitchFamily="18" charset="2"/>
              <a:buChar char="Â"/>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The LPA won’t work if the donor includes instructions like these.</a:t>
            </a:r>
          </a:p>
        </p:txBody>
      </p:sp>
    </p:spTree>
    <p:extLst>
      <p:ext uri="{BB962C8B-B14F-4D97-AF65-F5344CB8AC3E}">
        <p14:creationId xmlns:p14="http://schemas.microsoft.com/office/powerpoint/2010/main" val="683573445"/>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p:txBody>
          <a:bodyPr/>
          <a:lstStyle/>
          <a:p>
            <a:r>
              <a:rPr lang="en-GB" dirty="0">
                <a:latin typeface="Helvetica" panose="020B0604020202020204" pitchFamily="34" charset="0"/>
                <a:cs typeface="Helvetica" panose="020B0604020202020204" pitchFamily="34" charset="0"/>
              </a:rPr>
              <a:t>Other Mistakes</a:t>
            </a:r>
          </a:p>
        </p:txBody>
      </p:sp>
      <p:sp>
        <p:nvSpPr>
          <p:cNvPr id="3" name="Rectangle 2">
            <a:extLst>
              <a:ext uri="{FF2B5EF4-FFF2-40B4-BE49-F238E27FC236}">
                <a16:creationId xmlns:a16="http://schemas.microsoft.com/office/drawing/2014/main" id="{50054FEF-49EB-408D-9E10-F55D18144D05}"/>
              </a:ext>
            </a:extLst>
          </p:cNvPr>
          <p:cNvSpPr/>
          <p:nvPr/>
        </p:nvSpPr>
        <p:spPr>
          <a:xfrm>
            <a:off x="315129" y="2197893"/>
            <a:ext cx="11678088" cy="334501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should avoid these common mistakes: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20000"/>
              </a:lnSpc>
              <a:spcBef>
                <a:spcPts val="0"/>
              </a:spcBef>
              <a:spcAft>
                <a:spcPts val="800"/>
              </a:spcAft>
              <a:buClr>
                <a:srgbClr val="0070C0"/>
              </a:buClr>
              <a:buSzTx/>
              <a:buFont typeface="Wingdings 2" panose="05020102010507070707" pitchFamily="18" charset="2"/>
              <a:buChar char="Â"/>
              <a:tabLst/>
              <a:defRPr/>
            </a:pPr>
            <a:r>
              <a:rPr lang="en-US" sz="1400" dirty="0">
                <a:solidFill>
                  <a:prstClr val="black"/>
                </a:solidFill>
                <a:cs typeface="Arial" panose="020B0604020202020204" pitchFamily="34" charset="0"/>
              </a:rPr>
              <a:t>They</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can’t tell your attorneys to do anything against the law – this includes anything to do with euthanasia and assisted suicide</a:t>
            </a:r>
          </a:p>
          <a:p>
            <a:pPr marL="285750" marR="0" lvl="0" indent="-285750" algn="l" defTabSz="457200" rtl="0" eaLnBrk="1" fontAlgn="auto" latinLnBrk="0" hangingPunct="1">
              <a:lnSpc>
                <a:spcPct val="120000"/>
              </a:lnSpc>
              <a:spcBef>
                <a:spcPts val="0"/>
              </a:spcBef>
              <a:spcAft>
                <a:spcPts val="800"/>
              </a:spcAft>
              <a:buClr>
                <a:srgbClr val="0070C0"/>
              </a:buClr>
              <a:buSzTx/>
              <a:buFont typeface="Wingdings 2" panose="05020102010507070707" pitchFamily="18" charset="2"/>
              <a:buChar char="Â"/>
              <a:tabLst/>
              <a:defRPr/>
            </a:pPr>
            <a:r>
              <a:rPr lang="en-US" sz="1400" dirty="0">
                <a:solidFill>
                  <a:prstClr val="black"/>
                </a:solidFill>
                <a:cs typeface="Arial" panose="020B0604020202020204" pitchFamily="34" charset="0"/>
              </a:rPr>
              <a:t>They</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can’t say that attorneys should act in the best interests of anyone else, including your wife, husband, partner or children. Your attorneys act for you alone</a:t>
            </a:r>
          </a:p>
          <a:p>
            <a:pPr marL="285750" marR="0" lvl="0" indent="-285750" algn="l" defTabSz="457200" rtl="0" eaLnBrk="1" fontAlgn="auto" latinLnBrk="0" hangingPunct="1">
              <a:lnSpc>
                <a:spcPct val="120000"/>
              </a:lnSpc>
              <a:spcBef>
                <a:spcPts val="0"/>
              </a:spcBef>
              <a:spcAft>
                <a:spcPts val="800"/>
              </a:spcAft>
              <a:buClr>
                <a:srgbClr val="0070C0"/>
              </a:buClr>
              <a:buSzTx/>
              <a:buFont typeface="Wingdings 2" panose="05020102010507070707" pitchFamily="18" charset="2"/>
              <a:buChar char="Â"/>
              <a:tabLst/>
              <a:defRPr/>
            </a:pPr>
            <a:r>
              <a:rPr lang="en-US" sz="1400" dirty="0">
                <a:solidFill>
                  <a:prstClr val="black"/>
                </a:solidFill>
                <a:cs typeface="Arial" panose="020B0604020202020204" pitchFamily="34" charset="0"/>
              </a:rPr>
              <a:t>They </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can’t say a replacement attorney can only start acting in specific circumstances. For instance, you can’t use restrictions to add special circumstances – such as an original attorney being on holiday – in which your replacement attorney can step in</a:t>
            </a:r>
          </a:p>
          <a:p>
            <a:pPr marL="285750" marR="0" lvl="0" indent="-285750" algn="l" defTabSz="457200" rtl="0" eaLnBrk="1" fontAlgn="auto" latinLnBrk="0" hangingPunct="1">
              <a:lnSpc>
                <a:spcPct val="120000"/>
              </a:lnSpc>
              <a:spcBef>
                <a:spcPts val="0"/>
              </a:spcBef>
              <a:spcAft>
                <a:spcPts val="800"/>
              </a:spcAft>
              <a:buClr>
                <a:srgbClr val="0070C0"/>
              </a:buClr>
              <a:buSzTx/>
              <a:buFont typeface="Wingdings 2" panose="05020102010507070707" pitchFamily="18" charset="2"/>
              <a:buChar char="Â"/>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Don’t add health and care restrictions to a financial LPA. Don’t add financial restrictions to a health and care LPA. The donor should make a separate LPA for each instead</a:t>
            </a:r>
          </a:p>
          <a:p>
            <a:pPr marL="285750" marR="0" lvl="0" indent="-285750" algn="l" defTabSz="457200" rtl="0" eaLnBrk="1" fontAlgn="auto" latinLnBrk="0" hangingPunct="1">
              <a:lnSpc>
                <a:spcPct val="120000"/>
              </a:lnSpc>
              <a:spcBef>
                <a:spcPts val="0"/>
              </a:spcBef>
              <a:spcAft>
                <a:spcPts val="800"/>
              </a:spcAft>
              <a:buClr>
                <a:srgbClr val="0070C0"/>
              </a:buClr>
              <a:buSzTx/>
              <a:buFont typeface="Wingdings 2" panose="05020102010507070707" pitchFamily="18" charset="2"/>
              <a:buChar char="Â"/>
              <a:tabLst/>
              <a:defRPr/>
            </a:pPr>
            <a:r>
              <a:rPr lang="en-US" sz="1400" dirty="0">
                <a:solidFill>
                  <a:prstClr val="black"/>
                </a:solidFill>
                <a:cs typeface="Arial" panose="020B0604020202020204" pitchFamily="34" charset="0"/>
              </a:rPr>
              <a:t>The donor </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can’t tell an attorney to change </a:t>
            </a:r>
            <a:r>
              <a:rPr lang="en-US" sz="1400" dirty="0">
                <a:solidFill>
                  <a:prstClr val="black"/>
                </a:solidFill>
                <a:cs typeface="Arial" panose="020B0604020202020204" pitchFamily="34" charset="0"/>
              </a:rPr>
              <a:t>a</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t>
            </a:r>
            <a:r>
              <a:rPr lang="en-US" sz="1400" dirty="0">
                <a:solidFill>
                  <a:prstClr val="black"/>
                </a:solidFill>
                <a:cs typeface="Arial" panose="020B0604020202020204" pitchFamily="34" charset="0"/>
              </a:rPr>
              <a:t>W</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ill – it’s outside their powers</a:t>
            </a:r>
          </a:p>
          <a:p>
            <a:pPr marL="285750" marR="0" lvl="0" indent="-285750" algn="l" defTabSz="457200" rtl="0" eaLnBrk="1" fontAlgn="auto" latinLnBrk="0" hangingPunct="1">
              <a:lnSpc>
                <a:spcPct val="120000"/>
              </a:lnSpc>
              <a:spcBef>
                <a:spcPts val="0"/>
              </a:spcBef>
              <a:spcAft>
                <a:spcPts val="800"/>
              </a:spcAft>
              <a:buClr>
                <a:srgbClr val="0070C0"/>
              </a:buClr>
              <a:buSzTx/>
              <a:buFont typeface="Wingdings 2" panose="05020102010507070707" pitchFamily="18" charset="2"/>
              <a:buChar char="Â"/>
              <a:tabLst/>
              <a:defRPr/>
            </a:pPr>
            <a:r>
              <a:rPr lang="en-US" sz="1400" dirty="0">
                <a:solidFill>
                  <a:prstClr val="black"/>
                </a:solidFill>
                <a:cs typeface="Arial" panose="020B0604020202020204" pitchFamily="34" charset="0"/>
              </a:rPr>
              <a:t>They </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can’t give an attorney power to appoint a replacement attorney</a:t>
            </a: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3616531089"/>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p:txBody>
          <a:bodyPr/>
          <a:lstStyle/>
          <a:p>
            <a:r>
              <a:rPr lang="en-GB" dirty="0">
                <a:latin typeface="Helvetica" panose="020B0604020202020204" pitchFamily="34" charset="0"/>
                <a:cs typeface="Helvetica" panose="020B0604020202020204" pitchFamily="34" charset="0"/>
              </a:rPr>
              <a:t>Registering LPAs</a:t>
            </a:r>
          </a:p>
        </p:txBody>
      </p:sp>
      <p:sp>
        <p:nvSpPr>
          <p:cNvPr id="4" name="Rectangle 3">
            <a:extLst>
              <a:ext uri="{FF2B5EF4-FFF2-40B4-BE49-F238E27FC236}">
                <a16:creationId xmlns:a16="http://schemas.microsoft.com/office/drawing/2014/main" id="{3F1C530A-5C47-40BF-B9B7-C4620DC09BD4}"/>
              </a:ext>
            </a:extLst>
          </p:cNvPr>
          <p:cNvSpPr/>
          <p:nvPr/>
        </p:nvSpPr>
        <p:spPr>
          <a:xfrm>
            <a:off x="161110" y="2068634"/>
            <a:ext cx="12030889" cy="461664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It’s best to apply to register </a:t>
            </a:r>
            <a:r>
              <a:rPr lang="en-US" sz="1400" dirty="0">
                <a:solidFill>
                  <a:prstClr val="black"/>
                </a:solidFill>
                <a:cs typeface="Arial" panose="020B0604020202020204" pitchFamily="34" charset="0"/>
              </a:rPr>
              <a:t>the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LPA as soon as all the forms have been completed and witnessed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It is VERY IMPORTANT to note that an LPA cannot be used until it has been REGISTERED. Therefore, it is of the upmost importance that we recommend that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gets their LPA registered as soon as possible so that if there is a problem it can be still rectified while </a:t>
            </a:r>
            <a:r>
              <a:rPr lang="en-US" sz="1400" dirty="0">
                <a:solidFill>
                  <a:prstClr val="black"/>
                </a:solidFill>
                <a:cs typeface="Arial" panose="020B0604020202020204" pitchFamily="34" charset="0"/>
              </a:rPr>
              <a:t>they</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still have the capacity. At present it costs £82 to register </a:t>
            </a:r>
            <a:r>
              <a:rPr lang="en-US" sz="1400" dirty="0">
                <a:solidFill>
                  <a:prstClr val="black"/>
                </a:solidFill>
                <a:cs typeface="Arial" panose="020B0604020202020204" pitchFamily="34" charset="0"/>
              </a:rPr>
              <a:t>each</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LPA so that it’s ready to use. The donor or the attorneys can apply to register the LPA with the Office of the Public Guardian (OPG), however it depends on how the attorneys are appointed to act whether one, or all of them need to apply.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prstClr val="black"/>
              </a:solidFill>
              <a:cs typeface="Arial" panose="020B0604020202020204" pitchFamily="34" charset="0"/>
            </a:endParaRPr>
          </a:p>
          <a:p>
            <a:pPr marR="0" lvl="0" algn="l" defTabSz="457200" rtl="0" eaLnBrk="1" fontAlgn="auto" latinLnBrk="0" hangingPunct="1">
              <a:lnSpc>
                <a:spcPct val="100000"/>
              </a:lnSpc>
              <a:spcBef>
                <a:spcPts val="0"/>
              </a:spcBef>
              <a:spcAft>
                <a:spcPts val="0"/>
              </a:spcAft>
              <a:buClr>
                <a:srgbClr val="FFC000"/>
              </a:buClr>
              <a:buSzTx/>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The most common reasons for the LPA being rejected are:</a:t>
            </a:r>
          </a:p>
          <a:p>
            <a:pPr marR="0" lvl="0" algn="l" defTabSz="457200" rtl="0" eaLnBrk="1" fontAlgn="auto" latinLnBrk="0" hangingPunct="1">
              <a:lnSpc>
                <a:spcPct val="100000"/>
              </a:lnSpc>
              <a:spcBef>
                <a:spcPts val="0"/>
              </a:spcBef>
              <a:spcAft>
                <a:spcPts val="0"/>
              </a:spcAft>
              <a:buClr>
                <a:srgbClr val="FFC000"/>
              </a:buClr>
              <a:buSzTx/>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
                <a:srgbClr val="0070C0"/>
              </a:buClr>
              <a:buSzTx/>
              <a:buFont typeface="Wingdings 2" panose="05020102010507070707" pitchFamily="18" charset="2"/>
              <a:buChar char="Â"/>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The document has not been fully completed.</a:t>
            </a:r>
          </a:p>
          <a:p>
            <a:pPr marL="285750" marR="0" lvl="0" indent="-285750" algn="l" defTabSz="457200" rtl="0" eaLnBrk="1" fontAlgn="auto" latinLnBrk="0" hangingPunct="1">
              <a:lnSpc>
                <a:spcPct val="100000"/>
              </a:lnSpc>
              <a:spcBef>
                <a:spcPts val="0"/>
              </a:spcBef>
              <a:spcAft>
                <a:spcPts val="0"/>
              </a:spcAft>
              <a:buClr>
                <a:srgbClr val="0070C0"/>
              </a:buClr>
              <a:buSzTx/>
              <a:buFont typeface="Wingdings 2" panose="05020102010507070707" pitchFamily="18" charset="2"/>
              <a:buChar char="Â"/>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Signatures are outside the boxes or crossings out are made</a:t>
            </a:r>
          </a:p>
          <a:p>
            <a:pPr marL="285750" marR="0" lvl="0" indent="-285750" algn="l" defTabSz="457200" rtl="0" eaLnBrk="1" fontAlgn="auto" latinLnBrk="0" hangingPunct="1">
              <a:lnSpc>
                <a:spcPct val="100000"/>
              </a:lnSpc>
              <a:spcBef>
                <a:spcPts val="0"/>
              </a:spcBef>
              <a:spcAft>
                <a:spcPts val="0"/>
              </a:spcAft>
              <a:buClr>
                <a:srgbClr val="0070C0"/>
              </a:buClr>
              <a:buSzTx/>
              <a:buFont typeface="Wingdings 2" panose="05020102010507070707" pitchFamily="18" charset="2"/>
              <a:buChar char="Â"/>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Sections not completed in the right order.</a:t>
            </a:r>
          </a:p>
          <a:p>
            <a:pPr marL="285750" marR="0" lvl="0" indent="-285750" algn="l" defTabSz="457200" rtl="0" eaLnBrk="1" fontAlgn="auto" latinLnBrk="0" hangingPunct="1">
              <a:lnSpc>
                <a:spcPct val="100000"/>
              </a:lnSpc>
              <a:spcBef>
                <a:spcPts val="0"/>
              </a:spcBef>
              <a:spcAft>
                <a:spcPts val="0"/>
              </a:spcAft>
              <a:buClr>
                <a:srgbClr val="0070C0"/>
              </a:buClr>
              <a:buSzTx/>
              <a:buFont typeface="Wingdings 2" panose="05020102010507070707" pitchFamily="18" charset="2"/>
              <a:buChar char="Â"/>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Insufficient information on the Certificate Provider’s knowledge.</a:t>
            </a:r>
          </a:p>
          <a:p>
            <a:pPr marL="285750" marR="0" lvl="0" indent="-285750" algn="l" defTabSz="457200" rtl="0" eaLnBrk="1" fontAlgn="auto" latinLnBrk="0" hangingPunct="1">
              <a:lnSpc>
                <a:spcPct val="100000"/>
              </a:lnSpc>
              <a:spcBef>
                <a:spcPts val="0"/>
              </a:spcBef>
              <a:spcAft>
                <a:spcPts val="0"/>
              </a:spcAft>
              <a:buClr>
                <a:srgbClr val="0070C0"/>
              </a:buClr>
              <a:buSzTx/>
              <a:buFont typeface="Wingdings 2" panose="05020102010507070707" pitchFamily="18" charset="2"/>
              <a:buChar char="Â"/>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Writing is illegible.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Registration according to the OPG takes up to 8 weeks but when they have a backlog, this usually takes a lot longer and there have been cases where it has taken 6 months or more.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If the client can no longer make these choices independently, you can’t make an LPA for them. </a:t>
            </a:r>
            <a:r>
              <a:rPr lang="en-GB" sz="1400" dirty="0">
                <a:solidFill>
                  <a:prstClr val="black"/>
                </a:solidFill>
                <a:cs typeface="Arial" panose="020B0604020202020204" pitchFamily="34" charset="0"/>
              </a:rPr>
              <a:t>The family</a:t>
            </a: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 can apply to the Court of Protection, who will appoint someone else to help them.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4064911863"/>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326733" y="593242"/>
            <a:ext cx="10571998" cy="970450"/>
          </a:xfrm>
        </p:spPr>
        <p:txBody>
          <a:bodyPr/>
          <a:lstStyle/>
          <a:p>
            <a:r>
              <a:rPr lang="en-GB" dirty="0">
                <a:latin typeface="Helvetica" panose="020B0604020202020204" pitchFamily="34" charset="0"/>
                <a:cs typeface="Helvetica" panose="020B0604020202020204" pitchFamily="34" charset="0"/>
              </a:rPr>
              <a:t>Why are Lasting Powers </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of Attorney so important?</a:t>
            </a:r>
          </a:p>
        </p:txBody>
      </p:sp>
      <p:sp>
        <p:nvSpPr>
          <p:cNvPr id="6" name="Content Placeholder 6">
            <a:extLst>
              <a:ext uri="{FF2B5EF4-FFF2-40B4-BE49-F238E27FC236}">
                <a16:creationId xmlns:a16="http://schemas.microsoft.com/office/drawing/2014/main" id="{7A01CC84-B6AB-459C-AC7D-2E0780943EA9}"/>
              </a:ext>
            </a:extLst>
          </p:cNvPr>
          <p:cNvSpPr>
            <a:spLocks noGrp="1"/>
          </p:cNvSpPr>
          <p:nvPr>
            <p:ph idx="1"/>
          </p:nvPr>
        </p:nvSpPr>
        <p:spPr>
          <a:xfrm>
            <a:off x="326733" y="2115522"/>
            <a:ext cx="4948652" cy="4403557"/>
          </a:xfrm>
        </p:spPr>
        <p:txBody>
          <a:bodyPr>
            <a:normAutofit fontScale="92500" lnSpcReduction="10000"/>
          </a:bodyPr>
          <a:lstStyle/>
          <a:p>
            <a:pPr>
              <a:buClr>
                <a:srgbClr val="0070C0"/>
              </a:buClr>
            </a:pPr>
            <a:r>
              <a:rPr lang="en-GB" sz="2400" dirty="0"/>
              <a:t>Property &amp; Financial LPA:-</a:t>
            </a:r>
          </a:p>
          <a:p>
            <a:pPr lvl="1">
              <a:buClr>
                <a:srgbClr val="0070C0"/>
              </a:buClr>
            </a:pPr>
            <a:r>
              <a:rPr lang="en-GB" sz="2000" dirty="0"/>
              <a:t>Without this, bank accounts can be frozen and bills could potentially be left unpaid for months.</a:t>
            </a:r>
          </a:p>
          <a:p>
            <a:pPr lvl="1">
              <a:buClr>
                <a:srgbClr val="0070C0"/>
              </a:buClr>
            </a:pPr>
            <a:r>
              <a:rPr lang="en-GB" sz="2000" dirty="0"/>
              <a:t>It is a criminal offence to manage the affairs of an incapable person without a Lasting Power of Attorney. This includes when prior authorisation has been given.</a:t>
            </a:r>
          </a:p>
          <a:p>
            <a:pPr lvl="1">
              <a:buClr>
                <a:srgbClr val="0070C0"/>
              </a:buClr>
            </a:pPr>
            <a:r>
              <a:rPr lang="en-GB" sz="2000" dirty="0"/>
              <a:t>Assets can be under the control of the Court of Protection, instead of the people who can act quickly and in the best interests of the incapable person.</a:t>
            </a:r>
          </a:p>
        </p:txBody>
      </p:sp>
      <p:sp>
        <p:nvSpPr>
          <p:cNvPr id="7" name="Content Placeholder 6">
            <a:extLst>
              <a:ext uri="{FF2B5EF4-FFF2-40B4-BE49-F238E27FC236}">
                <a16:creationId xmlns:a16="http://schemas.microsoft.com/office/drawing/2014/main" id="{7B200451-667F-4E7D-81AA-F3ED8D4B019D}"/>
              </a:ext>
            </a:extLst>
          </p:cNvPr>
          <p:cNvSpPr txBox="1">
            <a:spLocks/>
          </p:cNvSpPr>
          <p:nvPr/>
        </p:nvSpPr>
        <p:spPr>
          <a:xfrm>
            <a:off x="5735905" y="2020065"/>
            <a:ext cx="4948652" cy="4886118"/>
          </a:xfrm>
          <a:prstGeom prst="rect">
            <a:avLst/>
          </a:prstGeom>
          <a:ln>
            <a:noFill/>
          </a:ln>
          <a:effectLst/>
          <a:scene3d>
            <a:camera prst="orthographicFront">
              <a:rot lat="0" lon="0" rev="0"/>
            </a:camera>
            <a:lightRig rig="contrasting" dir="t">
              <a:rot lat="0" lon="0" rev="7800000"/>
            </a:lightRig>
          </a:scene3d>
          <a:sp3d>
            <a:bevelT w="139700" h="139700"/>
          </a:sp3d>
        </p:spPr>
        <p:txBody>
          <a:bodyPr vert="horz" lIns="91440" tIns="45720" rIns="91440" bIns="45720" rtlCol="0" anchor="t" anchorCtr="0">
            <a:noAutofit/>
          </a:bodyPr>
          <a:lstStyle>
            <a:lvl1pPr marL="342900" indent="-342900" algn="l" defTabSz="457200" rtl="0" eaLnBrk="1" latinLnBrk="0" hangingPunct="1">
              <a:spcBef>
                <a:spcPct val="20000"/>
              </a:spcBef>
              <a:spcAft>
                <a:spcPts val="600"/>
              </a:spcAft>
              <a:buClr>
                <a:srgbClr val="EE8900"/>
              </a:buClr>
              <a:buFont typeface="Wingdings 2" panose="05020102010507070707" pitchFamily="18" charset="2"/>
              <a:buChar char=""/>
              <a:defRPr sz="2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rgbClr val="EE8900"/>
              </a:buClr>
              <a:buFont typeface="Wingdings 2" panose="05020102010507070707" pitchFamily="18" charset="2"/>
              <a:buChar char=""/>
              <a:defRPr sz="24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rgbClr val="EE8900"/>
              </a:buClr>
              <a:buFont typeface="Wingdings 2" panose="05020102010507070707" pitchFamily="18" charset="2"/>
              <a:buChar char=""/>
              <a:defRPr sz="20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rgbClr val="EE8900"/>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rgbClr val="EE8900"/>
              </a:buClr>
              <a:buFont typeface="Wingdings 2" panose="05020102010507070707" pitchFamily="18" charset="2"/>
              <a:buChar char=""/>
              <a:defRPr sz="2000" kern="1200">
                <a:ln>
                  <a:noFill/>
                </a:ln>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Clr>
                <a:srgbClr val="0070C0"/>
              </a:buClr>
            </a:pPr>
            <a:r>
              <a:rPr lang="en-GB" sz="2200" dirty="0"/>
              <a:t>Health and Welfare LPA:-</a:t>
            </a:r>
          </a:p>
          <a:p>
            <a:pPr lvl="1">
              <a:buClr>
                <a:srgbClr val="0070C0"/>
              </a:buClr>
            </a:pPr>
            <a:r>
              <a:rPr lang="en-GB" sz="1600" dirty="0"/>
              <a:t>Without this, decisions regarding which home a person goes into is down to Social Services or the Court of Protection.</a:t>
            </a:r>
          </a:p>
          <a:p>
            <a:pPr lvl="1">
              <a:buClr>
                <a:srgbClr val="0070C0"/>
              </a:buClr>
            </a:pPr>
            <a:r>
              <a:rPr lang="en-GB" sz="1600" dirty="0"/>
              <a:t>If a person is in a coma or is otherwise incapable, family members do not have an automatic right to make these decisions.</a:t>
            </a:r>
          </a:p>
          <a:p>
            <a:pPr lvl="1">
              <a:buClr>
                <a:srgbClr val="0070C0"/>
              </a:buClr>
            </a:pPr>
            <a:r>
              <a:rPr lang="en-GB" sz="1600" dirty="0"/>
              <a:t>Like a Living Will, this type of LPA can record what preferences, or instructions the donor would like to state to the attorneys. E.g. Jehovah’s Witnesses do not receive blood transfusions, Muslims do not eat pork or non-halal meat, or when a person would like to be ‘let go’ or kept on life support. Medical professionals can’t consider this because the donor is incapacitated.</a:t>
            </a:r>
          </a:p>
        </p:txBody>
      </p:sp>
    </p:spTree>
    <p:extLst>
      <p:ext uri="{BB962C8B-B14F-4D97-AF65-F5344CB8AC3E}">
        <p14:creationId xmlns:p14="http://schemas.microsoft.com/office/powerpoint/2010/main" val="3046336160"/>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Effect transition="in" filter="fade">
                                      <p:cBhvr>
                                        <p:cTn id="37" dur="5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Effect transition="in" filter="fade">
                                      <p:cBhvr>
                                        <p:cTn id="4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p:txBody>
          <a:bodyPr/>
          <a:lstStyle/>
          <a:p>
            <a:r>
              <a:rPr lang="en-GB" dirty="0">
                <a:latin typeface="Helvetica" panose="020B0604020202020204" pitchFamily="34" charset="0"/>
                <a:cs typeface="Helvetica" panose="020B0604020202020204" pitchFamily="34" charset="0"/>
              </a:rPr>
              <a:t>Process at OPG</a:t>
            </a:r>
          </a:p>
        </p:txBody>
      </p:sp>
      <p:sp>
        <p:nvSpPr>
          <p:cNvPr id="3" name="Rectangle 2">
            <a:extLst>
              <a:ext uri="{FF2B5EF4-FFF2-40B4-BE49-F238E27FC236}">
                <a16:creationId xmlns:a16="http://schemas.microsoft.com/office/drawing/2014/main" id="{269111C4-060C-4EA4-A25F-DEB6C8C2C987}"/>
              </a:ext>
            </a:extLst>
          </p:cNvPr>
          <p:cNvSpPr/>
          <p:nvPr/>
        </p:nvSpPr>
        <p:spPr>
          <a:xfrm>
            <a:off x="172279" y="2191632"/>
            <a:ext cx="11748374" cy="34163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Once the LPA and payment option for the registration fee (cheque or telephone payment by card) are sent to the OPG, they take up to 10 working days to scan the document onto their systems and for it to be allocated a case worker. </a:t>
            </a:r>
            <a:r>
              <a:rPr lang="en-US" sz="1400" dirty="0">
                <a:solidFill>
                  <a:prstClr val="black"/>
                </a:solidFill>
                <a:latin typeface="Arial" panose="020B0604020202020204" pitchFamily="34" charset="0"/>
                <a:cs typeface="Arial" panose="020B0604020202020204" pitchFamily="34" charset="0"/>
              </a:rPr>
              <a:t>At this point it can take between 4-8 weeks before further correspondence is sent to the donor, the person to notify (if applicable) and all of the attorneys.</a:t>
            </a: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Before OPG registers an LPA, it must make sure that: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Â"/>
              <a:tabLst/>
              <a:defRPr/>
            </a:pPr>
            <a:r>
              <a:rPr lang="en-US" sz="1400" dirty="0">
                <a:solidFill>
                  <a:prstClr val="black"/>
                </a:solidFill>
                <a:latin typeface="Arial" panose="020B0604020202020204" pitchFamily="34" charset="0"/>
                <a:cs typeface="Arial" panose="020B0604020202020204" pitchFamily="34" charset="0"/>
              </a:rPr>
              <a:t>T</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 LPA is legally correct</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Â"/>
              <a:tabLst/>
              <a:defRPr/>
            </a:pPr>
            <a:r>
              <a:rPr lang="en-US" sz="1400" dirty="0">
                <a:solidFill>
                  <a:prstClr val="black"/>
                </a:solidFill>
                <a:latin typeface="Arial" panose="020B0604020202020204" pitchFamily="34" charset="0"/>
                <a:cs typeface="Arial" panose="020B0604020202020204" pitchFamily="34" charset="0"/>
              </a:rPr>
              <a:t>T</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 LPA has no errors</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Â"/>
              <a:tabLst/>
              <a:defRPr/>
            </a:pPr>
            <a:r>
              <a:rPr lang="en-US" sz="1400" dirty="0">
                <a:solidFill>
                  <a:prstClr val="black"/>
                </a:solidFill>
                <a:latin typeface="Arial" panose="020B0604020202020204" pitchFamily="34" charset="0"/>
                <a:cs typeface="Arial" panose="020B0604020202020204" pitchFamily="34" charset="0"/>
              </a:rPr>
              <a:t>P</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eople</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have had the opportunity to object if they have concerns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NB: There is a legal four-week wait before OPG can register an LPA. This gives any people to notify a chance to object.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If there are no good reasons for objections and no problems with the LPA, OPG will register it and post it back. OPG stamps the original form to show that it’s valid and ready to use. This is the official LPA document.</a:t>
            </a:r>
            <a:endParaRPr kumimoji="0" lang="en-GB"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590729632"/>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p:txBody>
          <a:bodyPr/>
          <a:lstStyle/>
          <a:p>
            <a:r>
              <a:rPr lang="en-GB" dirty="0">
                <a:latin typeface="Helvetica" panose="020B0604020202020204" pitchFamily="34" charset="0"/>
                <a:cs typeface="Helvetica" panose="020B0604020202020204" pitchFamily="34" charset="0"/>
              </a:rPr>
              <a:t>Application Fee</a:t>
            </a:r>
          </a:p>
        </p:txBody>
      </p:sp>
      <p:sp>
        <p:nvSpPr>
          <p:cNvPr id="3" name="Rectangle 2">
            <a:extLst>
              <a:ext uri="{FF2B5EF4-FFF2-40B4-BE49-F238E27FC236}">
                <a16:creationId xmlns:a16="http://schemas.microsoft.com/office/drawing/2014/main" id="{2233B3D3-8D93-4CA9-8FFA-52AD60487125}"/>
              </a:ext>
            </a:extLst>
          </p:cNvPr>
          <p:cNvSpPr/>
          <p:nvPr/>
        </p:nvSpPr>
        <p:spPr>
          <a:xfrm>
            <a:off x="147776" y="2105379"/>
            <a:ext cx="11913870" cy="457048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prstClr val="black"/>
                </a:solidFill>
                <a:cs typeface="Arial" panose="020B0604020202020204" pitchFamily="34" charset="0"/>
              </a:rPr>
              <a:t>The OPG charge admin fees for registering the LPA documents, this is to help cover their costs as they are a non-profit branch of the Court of Protection. This application fee is currently set at £82.00 per document and can be paid via a cheque or telephone payment.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solidFill>
                <a:prstClr val="black"/>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prstClr val="black"/>
                </a:solidFill>
                <a:cs typeface="Arial" panose="020B0604020202020204" pitchFamily="34" charset="0"/>
              </a:rPr>
              <a:t>In some cases, if the donor is on a low income or they are receiving certain state benefits or credit, they could be eligible for a 50% reduction in these fees, or a 100% exemption. There is a further short form to fill out if this is applicable called the LPA120 and this must be sent with the LPA forms and application at the same time, otherwise it will delay the application for registration.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prstClr val="black"/>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The donor must send evidence of such low income or relevant state benefits or credit. If the donor is on a low income, they must show this by sending in evidence they are earning less than £12,000 (currently) per year. Evidence could include P60’s, pension letters, dividend statements, wage slips, etc. If no evidence is obtainable, the OPG will allow the donor to produce a signed statement stating they have income less than £12,000, or no income at all, and must explain where such income is coming from, or how they are supporting themselves. If the donor </a:t>
            </a:r>
            <a:r>
              <a:rPr lang="en-US" sz="1400" dirty="0">
                <a:solidFill>
                  <a:prstClr val="black"/>
                </a:solidFill>
                <a:cs typeface="Arial" panose="020B0604020202020204" pitchFamily="34" charset="0"/>
              </a:rPr>
              <a:t>receives certain state benefits or credits, they must show evidence for this. The list of qualifying state benefits and credits can be found on the LPA120 form.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Reduced fees are often delayed or refused because people make mistakes: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
                <a:srgbClr val="0070C0"/>
              </a:buClr>
              <a:buSzTx/>
              <a:buFont typeface="Wingdings 2" panose="05020102010507070707" pitchFamily="18" charset="2"/>
              <a:buChar char="Â"/>
              <a:tabLst/>
              <a:defRPr/>
            </a:pPr>
            <a:r>
              <a:rPr lang="en-GB" sz="1400" dirty="0">
                <a:solidFill>
                  <a:prstClr val="black"/>
                </a:solidFill>
                <a:cs typeface="Arial" panose="020B0604020202020204" pitchFamily="34" charset="0"/>
              </a:rPr>
              <a:t>N</a:t>
            </a: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o matter who’s applying to register the LPA, reductions are based on the donor’s income</a:t>
            </a:r>
          </a:p>
          <a:p>
            <a:pPr marL="285750" marR="0" lvl="0" indent="-285750" algn="l" defTabSz="457200" rtl="0" eaLnBrk="1" fontAlgn="auto" latinLnBrk="0" hangingPunct="1">
              <a:lnSpc>
                <a:spcPct val="100000"/>
              </a:lnSpc>
              <a:spcBef>
                <a:spcPts val="0"/>
              </a:spcBef>
              <a:spcAft>
                <a:spcPts val="0"/>
              </a:spcAft>
              <a:buClr>
                <a:srgbClr val="0070C0"/>
              </a:buClr>
              <a:buSzTx/>
              <a:buFont typeface="Wingdings 2" panose="05020102010507070707" pitchFamily="18" charset="2"/>
              <a:buChar char="Â"/>
              <a:tabLst/>
              <a:defRPr/>
            </a:pPr>
            <a:r>
              <a:rPr lang="en-GB" sz="1400" dirty="0">
                <a:solidFill>
                  <a:prstClr val="black"/>
                </a:solidFill>
                <a:cs typeface="Arial" panose="020B0604020202020204" pitchFamily="34" charset="0"/>
              </a:rPr>
              <a:t>S</a:t>
            </a: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end evidence – if the donor doesn’t, the application for a reduced fee will be turned down</a:t>
            </a:r>
          </a:p>
          <a:p>
            <a:pPr marL="285750" marR="0" lvl="0" indent="-285750" algn="l" defTabSz="457200" rtl="0" eaLnBrk="1" fontAlgn="auto" latinLnBrk="0" hangingPunct="1">
              <a:lnSpc>
                <a:spcPct val="100000"/>
              </a:lnSpc>
              <a:spcBef>
                <a:spcPts val="0"/>
              </a:spcBef>
              <a:spcAft>
                <a:spcPts val="0"/>
              </a:spcAft>
              <a:buClr>
                <a:srgbClr val="0070C0"/>
              </a:buClr>
              <a:buSzTx/>
              <a:buFont typeface="Wingdings 2" panose="05020102010507070707" pitchFamily="18" charset="2"/>
              <a:buChar char="Â"/>
              <a:tabLst/>
              <a:defRPr/>
            </a:pPr>
            <a:r>
              <a:rPr lang="en-GB" sz="1400" dirty="0">
                <a:solidFill>
                  <a:prstClr val="black"/>
                </a:solidFill>
                <a:cs typeface="Arial" panose="020B0604020202020204" pitchFamily="34" charset="0"/>
              </a:rPr>
              <a:t>M</a:t>
            </a:r>
            <a:r>
              <a:rPr kumimoji="0" lang="en-GB" sz="1400" b="0" i="0" u="none" strike="noStrike" kern="1200" cap="none" spc="0" normalizeH="0" baseline="0" noProof="0" dirty="0" err="1">
                <a:ln>
                  <a:noFill/>
                </a:ln>
                <a:solidFill>
                  <a:prstClr val="black"/>
                </a:solidFill>
                <a:effectLst/>
                <a:uLnTx/>
                <a:uFillTx/>
                <a:ea typeface="+mn-ea"/>
                <a:cs typeface="Arial" panose="020B0604020202020204" pitchFamily="34" charset="0"/>
              </a:rPr>
              <a:t>ake</a:t>
            </a: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 sure the evidence of the donor’s income or benefits covers the right period. It should include the date </a:t>
            </a:r>
            <a:r>
              <a:rPr lang="en-GB" sz="1400" dirty="0">
                <a:solidFill>
                  <a:prstClr val="black"/>
                </a:solidFill>
                <a:cs typeface="Arial" panose="020B0604020202020204" pitchFamily="34" charset="0"/>
              </a:rPr>
              <a:t>they</a:t>
            </a: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’re applying to register</a:t>
            </a:r>
          </a:p>
          <a:p>
            <a:pPr marL="285750" marR="0" lvl="0" indent="-285750" algn="l" defTabSz="457200" rtl="0" eaLnBrk="1" fontAlgn="auto" latinLnBrk="0" hangingPunct="1">
              <a:lnSpc>
                <a:spcPct val="100000"/>
              </a:lnSpc>
              <a:spcBef>
                <a:spcPts val="0"/>
              </a:spcBef>
              <a:spcAft>
                <a:spcPts val="0"/>
              </a:spcAft>
              <a:buClr>
                <a:srgbClr val="0070C0"/>
              </a:buClr>
              <a:buSzTx/>
              <a:buFont typeface="Wingdings 2" panose="05020102010507070707" pitchFamily="18" charset="2"/>
              <a:buChar char="Â"/>
              <a:tabLst/>
              <a:defRPr/>
            </a:pPr>
            <a:r>
              <a:rPr lang="en-GB" sz="1400" dirty="0">
                <a:solidFill>
                  <a:prstClr val="black"/>
                </a:solidFill>
                <a:cs typeface="Arial" panose="020B0604020202020204" pitchFamily="34" charset="0"/>
              </a:rPr>
              <a:t>B</a:t>
            </a:r>
            <a:r>
              <a:rPr kumimoji="0" lang="en-GB" sz="1400" b="0" i="0" u="none" strike="noStrike" kern="1200" cap="none" spc="0" normalizeH="0" baseline="0" noProof="0" dirty="0" err="1">
                <a:ln>
                  <a:noFill/>
                </a:ln>
                <a:solidFill>
                  <a:prstClr val="black"/>
                </a:solidFill>
                <a:effectLst/>
                <a:uLnTx/>
                <a:uFillTx/>
                <a:ea typeface="+mn-ea"/>
                <a:cs typeface="Arial" panose="020B0604020202020204" pitchFamily="34" charset="0"/>
              </a:rPr>
              <a:t>ank</a:t>
            </a: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 statements aren’t proof of income on their own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2308608105"/>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p:txBody>
          <a:bodyPr/>
          <a:lstStyle/>
          <a:p>
            <a:r>
              <a:rPr lang="en-GB" dirty="0">
                <a:latin typeface="Helvetica" panose="020B0604020202020204" pitchFamily="34" charset="0"/>
                <a:cs typeface="Helvetica" panose="020B0604020202020204" pitchFamily="34" charset="0"/>
              </a:rPr>
              <a:t>Cancelling an LPA</a:t>
            </a:r>
          </a:p>
        </p:txBody>
      </p:sp>
      <p:sp>
        <p:nvSpPr>
          <p:cNvPr id="3" name="Rectangle 2">
            <a:extLst>
              <a:ext uri="{FF2B5EF4-FFF2-40B4-BE49-F238E27FC236}">
                <a16:creationId xmlns:a16="http://schemas.microsoft.com/office/drawing/2014/main" id="{D17D143F-1CDF-458D-8363-26B8A3A02904}"/>
              </a:ext>
            </a:extLst>
          </p:cNvPr>
          <p:cNvSpPr/>
          <p:nvPr/>
        </p:nvSpPr>
        <p:spPr>
          <a:xfrm>
            <a:off x="106018" y="2096327"/>
            <a:ext cx="11794434" cy="461664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prstClr val="black"/>
                </a:solidFill>
                <a:cs typeface="Arial" panose="020B0604020202020204" pitchFamily="34" charset="0"/>
              </a:rPr>
              <a:t>T</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he donor can cancel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LPA at any time, as long as </a:t>
            </a:r>
            <a:r>
              <a:rPr lang="en-US" sz="1400" dirty="0">
                <a:solidFill>
                  <a:prstClr val="black"/>
                </a:solidFill>
                <a:cs typeface="Arial" panose="020B0604020202020204" pitchFamily="34" charset="0"/>
              </a:rPr>
              <a:t>they still</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have mental capacity. It doesn’t matter if the LPA is registered.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prstClr val="black"/>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prstClr val="black"/>
                </a:solidFill>
                <a:cs typeface="Arial" panose="020B0604020202020204" pitchFamily="34" charset="0"/>
              </a:rPr>
              <a:t>Cancelling an LPA is especially important if the LPA is registered and the donor wishes to make changes to it. </a:t>
            </a: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If it’s registered, </a:t>
            </a:r>
            <a:r>
              <a:rPr lang="en-US" sz="1400" dirty="0">
                <a:solidFill>
                  <a:prstClr val="black"/>
                </a:solidFill>
                <a:cs typeface="Arial" panose="020B0604020202020204" pitchFamily="34" charset="0"/>
              </a:rPr>
              <a:t>they</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must write a ‘deed of revocation’ to cancel it. The wording of the deed of revocation is available on the OPG’s website, although if a client wishes us to do this for them, you must contact head office to get an idea of what costings this would incur.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prstClr val="black"/>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400" dirty="0">
                <a:solidFill>
                  <a:prstClr val="black"/>
                </a:solidFill>
                <a:cs typeface="Arial" panose="020B0604020202020204" pitchFamily="34" charset="0"/>
              </a:rPr>
              <a:t>The donor </a:t>
            </a: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must sign and date the deed while watched by a witness, who must also sign and date it.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400" dirty="0">
                <a:solidFill>
                  <a:prstClr val="black"/>
                </a:solidFill>
                <a:cs typeface="Arial" panose="020B0604020202020204" pitchFamily="34" charset="0"/>
              </a:rPr>
              <a:t>The</a:t>
            </a: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 witness doesn’t have to be the same one the donor used for their original LPA.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The donor must then send the deed to the Office of the Public Guardian (OPG) with the original, registered LPA document, along with any certified copies.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400" dirty="0">
                <a:solidFill>
                  <a:prstClr val="black"/>
                </a:solidFill>
                <a:cs typeface="Arial" panose="020B0604020202020204" pitchFamily="34" charset="0"/>
              </a:rPr>
              <a:t>The donor</a:t>
            </a: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 must also tell all their attorneys that </a:t>
            </a:r>
            <a:r>
              <a:rPr lang="en-GB" sz="1400" dirty="0">
                <a:solidFill>
                  <a:prstClr val="black"/>
                </a:solidFill>
                <a:cs typeface="Arial" panose="020B0604020202020204" pitchFamily="34" charset="0"/>
              </a:rPr>
              <a:t>they</a:t>
            </a: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’re cancelling the LPA, the attorneys will be notified by the OPG when it is anyway so this will avoid any potential conflicts.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OPG protects people who don’t have the mental capacity to make decisions for themselves.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If anyone believes that attorneys are not acting in a donor’s best interests, they can raise concerns with OPG, the police or social services.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579293085"/>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DE48637-37B8-4B4A-BC31-F4A2CFBDAA56}"/>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181950035"/>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204317" y="956639"/>
            <a:ext cx="10571998" cy="970450"/>
          </a:xfrm>
        </p:spPr>
        <p:txBody>
          <a:bodyPr/>
          <a:lstStyle/>
          <a:p>
            <a:r>
              <a:rPr lang="en-GB" dirty="0">
                <a:latin typeface="Helvetica" panose="020B0604020202020204" pitchFamily="34" charset="0"/>
                <a:cs typeface="Helvetica" panose="020B0604020202020204" pitchFamily="34" charset="0"/>
              </a:rPr>
              <a:t>Lasting Power of Attorney </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Property and Financial </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Affairs</a:t>
            </a:r>
          </a:p>
        </p:txBody>
      </p:sp>
      <p:sp>
        <p:nvSpPr>
          <p:cNvPr id="4" name="Rectangle 3">
            <a:extLst>
              <a:ext uri="{FF2B5EF4-FFF2-40B4-BE49-F238E27FC236}">
                <a16:creationId xmlns:a16="http://schemas.microsoft.com/office/drawing/2014/main" id="{E3599A0A-0CC0-4727-985D-CC0405C705C7}"/>
              </a:ext>
            </a:extLst>
          </p:cNvPr>
          <p:cNvSpPr/>
          <p:nvPr/>
        </p:nvSpPr>
        <p:spPr>
          <a:xfrm>
            <a:off x="204317" y="4284450"/>
            <a:ext cx="11905597" cy="20108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Examples of Decisions that could be made by an attorney through a Lasting Power of Attorney for </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Propert</a:t>
            </a:r>
            <a:r>
              <a:rPr lang="en-US" sz="1400" dirty="0">
                <a:solidFill>
                  <a:prstClr val="black"/>
                </a:solidFill>
                <a:cs typeface="Arial" panose="020B0604020202020204" pitchFamily="34" charset="0"/>
              </a:rPr>
              <a:t>y and Financial Affairs:</a:t>
            </a: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O</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pening</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closing and using your bank and building society accounts</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C</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laiming</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receiving and using your benefits, pensions and allowances</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P</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aying</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your household, care and other bills</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M</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aking</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or selling investments</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B</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uying</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or selling your home</a:t>
            </a:r>
            <a:endParaRPr kumimoji="0" lang="en-GB" sz="12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
        <p:nvSpPr>
          <p:cNvPr id="3" name="TextBox 2">
            <a:extLst>
              <a:ext uri="{FF2B5EF4-FFF2-40B4-BE49-F238E27FC236}">
                <a16:creationId xmlns:a16="http://schemas.microsoft.com/office/drawing/2014/main" id="{7842E544-2B58-4598-B29F-F64639638DAE}"/>
              </a:ext>
            </a:extLst>
          </p:cNvPr>
          <p:cNvSpPr txBox="1"/>
          <p:nvPr/>
        </p:nvSpPr>
        <p:spPr>
          <a:xfrm>
            <a:off x="143201" y="2226620"/>
            <a:ext cx="11797008" cy="2031325"/>
          </a:xfrm>
          <a:prstGeom prst="rect">
            <a:avLst/>
          </a:prstGeom>
          <a:noFill/>
        </p:spPr>
        <p:txBody>
          <a:bodyPr wrap="square" rtlCol="0">
            <a:spAutoFit/>
          </a:bodyPr>
          <a:lstStyle/>
          <a:p>
            <a:r>
              <a:rPr lang="en-GB" sz="1400" dirty="0"/>
              <a:t>This Lasting Power of Attorney grants the appointed attorneys the power to make decisions, and act, on behalf of the donor that are relevant to their property and financial affairs. Due to the level of risk involved in this document, it is extremely advised that the donor appoints someone who they implicitly trust to act on their behalf and manage their money and other assets. The only way this person can be removed after a donor has lost mental capacity, is if the attorney is abusing their position, or by a court order.</a:t>
            </a:r>
          </a:p>
          <a:p>
            <a:endParaRPr lang="en-GB" sz="1400" dirty="0"/>
          </a:p>
          <a:p>
            <a:r>
              <a:rPr lang="en-GB" sz="1400" dirty="0"/>
              <a:t>Upon being notified of a loss of mental capacity of an account holder, a bank or building society will automatically freeze all accounts that the account holder is named on, this includes accounts where the account holder is listed as a </a:t>
            </a:r>
            <a:r>
              <a:rPr lang="en-GB" sz="1400" b="1" u="sng" dirty="0"/>
              <a:t>joint holder</a:t>
            </a:r>
            <a:r>
              <a:rPr lang="en-GB" sz="1400" b="1" dirty="0"/>
              <a:t> </a:t>
            </a:r>
            <a:r>
              <a:rPr lang="en-GB" sz="1400" dirty="0"/>
              <a:t>of that account, meaning that the other named holder of that account, will </a:t>
            </a:r>
            <a:r>
              <a:rPr lang="en-GB" sz="1400" b="1" u="sng" dirty="0"/>
              <a:t>not</a:t>
            </a:r>
            <a:r>
              <a:rPr lang="en-GB" sz="1400" b="1" dirty="0"/>
              <a:t> </a:t>
            </a:r>
            <a:r>
              <a:rPr lang="en-GB" sz="1400" dirty="0"/>
              <a:t>be able to access their own funds within that account, as it is impossible to identify who’s money is who’s in a joint account.</a:t>
            </a:r>
          </a:p>
        </p:txBody>
      </p:sp>
    </p:spTree>
    <p:extLst>
      <p:ext uri="{BB962C8B-B14F-4D97-AF65-F5344CB8AC3E}">
        <p14:creationId xmlns:p14="http://schemas.microsoft.com/office/powerpoint/2010/main" val="3402193760"/>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76940" y="907986"/>
            <a:ext cx="10571998" cy="970450"/>
          </a:xfrm>
        </p:spPr>
        <p:txBody>
          <a:bodyPr/>
          <a:lstStyle/>
          <a:p>
            <a:r>
              <a:rPr lang="en-GB" dirty="0">
                <a:latin typeface="Helvetica" panose="020B0604020202020204" pitchFamily="34" charset="0"/>
                <a:cs typeface="Helvetica" panose="020B0604020202020204" pitchFamily="34" charset="0"/>
              </a:rPr>
              <a:t>Lasting Power of Attorney</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Health and Welfare </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Decisions</a:t>
            </a:r>
          </a:p>
        </p:txBody>
      </p:sp>
      <p:sp>
        <p:nvSpPr>
          <p:cNvPr id="4" name="Rectangle 3">
            <a:extLst>
              <a:ext uri="{FF2B5EF4-FFF2-40B4-BE49-F238E27FC236}">
                <a16:creationId xmlns:a16="http://schemas.microsoft.com/office/drawing/2014/main" id="{E3599A0A-0CC0-4727-985D-CC0405C705C7}"/>
              </a:ext>
            </a:extLst>
          </p:cNvPr>
          <p:cNvSpPr/>
          <p:nvPr/>
        </p:nvSpPr>
        <p:spPr>
          <a:xfrm>
            <a:off x="76940" y="4291272"/>
            <a:ext cx="12088556" cy="212365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ea typeface="+mn-ea"/>
                <a:cs typeface="Arial" panose="020B0604020202020204" pitchFamily="34" charset="0"/>
              </a:rPr>
              <a:t>Examples of Decisions that could be made by an attorney through a Lasting Power of Attorney for Health and Welfare Decision</a:t>
            </a:r>
            <a:r>
              <a:rPr lang="en-US" sz="1400" b="1" u="sng" dirty="0">
                <a:solidFill>
                  <a:prstClr val="black"/>
                </a:solidFill>
                <a:cs typeface="Arial" panose="020B0604020202020204" pitchFamily="34" charset="0"/>
              </a:rPr>
              <a:t>:</a:t>
            </a:r>
            <a:endParaRPr kumimoji="0" lang="en-US" sz="1400" b="1" i="0" u="sng"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Instructing a medical professional not to perform a certain type of test/treatment as it is contradictory to their beliefs (e.g. Vegan, Jehovah’s Witness)</a:t>
            </a: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Deciding which residential care home the donor lives in, if this is required or d</a:t>
            </a:r>
            <a:r>
              <a:rPr kumimoji="0" lang="en-US" sz="1400" b="0" i="0" u="none" strike="noStrike" kern="1200" cap="none" spc="0" normalizeH="0" baseline="0" noProof="0" dirty="0" err="1">
                <a:ln>
                  <a:noFill/>
                </a:ln>
                <a:solidFill>
                  <a:prstClr val="black"/>
                </a:solidFill>
                <a:effectLst/>
                <a:uLnTx/>
                <a:uFillTx/>
                <a:ea typeface="+mn-ea"/>
                <a:cs typeface="Arial" panose="020B0604020202020204" pitchFamily="34" charset="0"/>
              </a:rPr>
              <a:t>eciding</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whether if</a:t>
            </a:r>
            <a:r>
              <a:rPr lang="en-US" sz="1400" dirty="0">
                <a:solidFill>
                  <a:prstClr val="black"/>
                </a:solidFill>
                <a:cs typeface="Arial" panose="020B0604020202020204" pitchFamily="34" charset="0"/>
              </a:rPr>
              <a:t>, in the best interests of the donor, the donor is cared for at home</a:t>
            </a: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Discussing a care plan with a doctor or social services</a:t>
            </a: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Life sustaining treatment, i.e. whether to be kept on a ventilator or be taken off</a:t>
            </a:r>
            <a:r>
              <a:rPr lang="en-US" sz="1400" dirty="0">
                <a:solidFill>
                  <a:prstClr val="black"/>
                </a:solidFill>
                <a:cs typeface="Arial" panose="020B0604020202020204" pitchFamily="34" charset="0"/>
              </a:rPr>
              <a:t>, in line with the donor’s preferences.</a:t>
            </a:r>
            <a:endParaRPr kumimoji="0" lang="en-GB" sz="12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
        <p:nvSpPr>
          <p:cNvPr id="3" name="TextBox 2">
            <a:extLst>
              <a:ext uri="{FF2B5EF4-FFF2-40B4-BE49-F238E27FC236}">
                <a16:creationId xmlns:a16="http://schemas.microsoft.com/office/drawing/2014/main" id="{7842E544-2B58-4598-B29F-F64639638DAE}"/>
              </a:ext>
            </a:extLst>
          </p:cNvPr>
          <p:cNvSpPr txBox="1"/>
          <p:nvPr/>
        </p:nvSpPr>
        <p:spPr>
          <a:xfrm>
            <a:off x="76940" y="2067596"/>
            <a:ext cx="11945354" cy="2246769"/>
          </a:xfrm>
          <a:prstGeom prst="rect">
            <a:avLst/>
          </a:prstGeom>
          <a:noFill/>
        </p:spPr>
        <p:txBody>
          <a:bodyPr wrap="square" rtlCol="0">
            <a:spAutoFit/>
          </a:bodyPr>
          <a:lstStyle/>
          <a:p>
            <a:r>
              <a:rPr lang="en-GB" sz="1400" dirty="0"/>
              <a:t>This Lasting Power of Attorney grants the appointed attorneys the power to make decisions, and act, on behalf of the donor that are relevant to their Health and Welfare needs. Due to the level of risk involved in this document, it is extremely advised that the donor appoints someone who they implicitly trust to act on their behalf and make decisions about their care and health needs. The only way this person can be removed after a donor has lost mental capacity, is if the attorney is abusing their position, or by a court order.</a:t>
            </a:r>
          </a:p>
          <a:p>
            <a:endParaRPr lang="en-GB" sz="1400" dirty="0"/>
          </a:p>
          <a:p>
            <a:r>
              <a:rPr lang="en-GB" sz="1400" dirty="0"/>
              <a:t>This Lasting Power of Attorney is only effective and usable after registration, if the donor has either lost mental capacity through an abnormality of mental functioning, or they have lost consciousness through a coma for example. Whilst the donor has mental capacity and is still conscious, all health and welfare decision must be made by them. Additionally, a Lasting Power of Attorney for Health and Welfare decisions, is able to give the appointed attorneys the power to decide whether the donor receives life sustaining treatment, or if they do not. A donor can choose whether to grant this power or not through the document.</a:t>
            </a:r>
          </a:p>
        </p:txBody>
      </p:sp>
    </p:spTree>
    <p:extLst>
      <p:ext uri="{BB962C8B-B14F-4D97-AF65-F5344CB8AC3E}">
        <p14:creationId xmlns:p14="http://schemas.microsoft.com/office/powerpoint/2010/main" val="3545552163"/>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70340" y="481442"/>
            <a:ext cx="10571998" cy="970450"/>
          </a:xfrm>
        </p:spPr>
        <p:txBody>
          <a:bodyPr/>
          <a:lstStyle/>
          <a:p>
            <a:r>
              <a:rPr lang="en-GB" dirty="0">
                <a:latin typeface="Helvetica" panose="020B0604020202020204" pitchFamily="34" charset="0"/>
                <a:cs typeface="Helvetica" panose="020B0604020202020204" pitchFamily="34" charset="0"/>
              </a:rPr>
              <a:t>Assessing Mental Capacity</a:t>
            </a:r>
          </a:p>
        </p:txBody>
      </p:sp>
      <p:sp>
        <p:nvSpPr>
          <p:cNvPr id="3" name="Rectangle 2">
            <a:extLst>
              <a:ext uri="{FF2B5EF4-FFF2-40B4-BE49-F238E27FC236}">
                <a16:creationId xmlns:a16="http://schemas.microsoft.com/office/drawing/2014/main" id="{451AD185-1DB8-40CD-8535-EC11FF11EE8B}"/>
              </a:ext>
            </a:extLst>
          </p:cNvPr>
          <p:cNvSpPr/>
          <p:nvPr/>
        </p:nvSpPr>
        <p:spPr>
          <a:xfrm>
            <a:off x="262121" y="2211315"/>
            <a:ext cx="11240610" cy="416524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To work out whether someone lacks the mental capacity to make a decision, you need to answer ‘yes’ to these two questions: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
                <a:srgbClr val="0070C0"/>
              </a:buClr>
              <a:buSzTx/>
              <a:buFont typeface="Wingdings 2" panose="05020102010507070707" pitchFamily="18" charset="2"/>
              <a:buChar char=""/>
              <a:tabLst/>
              <a:defRPr/>
            </a:pPr>
            <a:r>
              <a:rPr lang="en-GB" sz="1400" dirty="0">
                <a:solidFill>
                  <a:prstClr val="black"/>
                </a:solidFill>
                <a:cs typeface="Arial" panose="020B0604020202020204" pitchFamily="34" charset="0"/>
              </a:rPr>
              <a:t>Do they have a mental or brain problem that stops their brain or mind from working properly? (an abnormality of mental functioning)</a:t>
            </a:r>
          </a:p>
          <a:p>
            <a:pPr marR="0" lvl="0" algn="l" defTabSz="457200" rtl="0" eaLnBrk="1" fontAlgn="auto" latinLnBrk="0" hangingPunct="1">
              <a:lnSpc>
                <a:spcPct val="100000"/>
              </a:lnSpc>
              <a:spcBef>
                <a:spcPts val="0"/>
              </a:spcBef>
              <a:spcAft>
                <a:spcPts val="0"/>
              </a:spcAft>
              <a:buClr>
                <a:schemeClr val="accent2"/>
              </a:buClr>
              <a:buSzTx/>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
                <a:srgbClr val="0070C0"/>
              </a:buClr>
              <a:buSzTx/>
              <a:buFont typeface="Wingdings 2" panose="05020102010507070707" pitchFamily="18" charset="2"/>
              <a:buChar char=""/>
              <a:tabLst/>
              <a:defRPr/>
            </a:pPr>
            <a:r>
              <a:rPr lang="en-GB" sz="1400" dirty="0">
                <a:solidFill>
                  <a:prstClr val="black"/>
                </a:solidFill>
                <a:cs typeface="Arial" panose="020B0604020202020204" pitchFamily="34" charset="0"/>
              </a:rPr>
              <a:t>Is that problem causing them such difficulty now that they are unable to make this particular decision at the time it needs to be made?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Being ‘unable to make this particular decision’ means that the person can’t: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prstClr val="black"/>
              </a:solidFill>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GB" sz="1400" dirty="0">
                <a:solidFill>
                  <a:prstClr val="black"/>
                </a:solidFill>
                <a:cs typeface="Arial" panose="020B0604020202020204" pitchFamily="34" charset="0"/>
              </a:rPr>
              <a:t>Understand relevant information about the decision that needs making</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GB" sz="1400" dirty="0">
                <a:solidFill>
                  <a:prstClr val="black"/>
                </a:solidFill>
                <a:cs typeface="Arial" panose="020B0604020202020204" pitchFamily="34" charset="0"/>
              </a:rPr>
              <a:t>Keep that information in their mind long enough to make the decision</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Weigh up the information in order to make the decision</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GB" sz="1400" dirty="0">
                <a:solidFill>
                  <a:prstClr val="black"/>
                </a:solidFill>
                <a:cs typeface="Arial" panose="020B0604020202020204" pitchFamily="34" charset="0"/>
              </a:rPr>
              <a:t>Communicate their decision – this could be by talking, using sign language, pictures or even just squeezing a hand or blinking</a:t>
            </a:r>
          </a:p>
          <a:p>
            <a:pPr marL="285750" marR="0" lvl="0" indent="-285750" algn="l" defTabSz="457200" rtl="0" eaLnBrk="1" fontAlgn="auto" latinLnBrk="0" hangingPunct="1">
              <a:lnSpc>
                <a:spcPct val="100000"/>
              </a:lnSpc>
              <a:spcBef>
                <a:spcPts val="0"/>
              </a:spcBef>
              <a:spcAft>
                <a:spcPts val="0"/>
              </a:spcAft>
              <a:buClr>
                <a:schemeClr val="accent2"/>
              </a:buClr>
              <a:buSzTx/>
              <a:buFont typeface="Wingdings 2" panose="05020102010507070707" pitchFamily="18" charset="2"/>
              <a:buChar char=""/>
              <a:tabLst/>
              <a:defRPr/>
            </a:pPr>
            <a:endParaRPr lang="en-GB" sz="1400" dirty="0">
              <a:solidFill>
                <a:prstClr val="black"/>
              </a:solidFill>
              <a:cs typeface="Arial" panose="020B0604020202020204" pitchFamily="34" charset="0"/>
            </a:endParaRPr>
          </a:p>
          <a:p>
            <a:pPr marR="0" lvl="0" algn="l" defTabSz="457200" rtl="0" eaLnBrk="1" fontAlgn="auto" latinLnBrk="0" hangingPunct="1">
              <a:lnSpc>
                <a:spcPct val="100000"/>
              </a:lnSpc>
              <a:spcBef>
                <a:spcPts val="0"/>
              </a:spcBef>
              <a:spcAft>
                <a:spcPts val="0"/>
              </a:spcAft>
              <a:buClr>
                <a:schemeClr val="accent2"/>
              </a:buClr>
              <a:buSzTx/>
              <a:tabLst/>
              <a:defRPr/>
            </a:pPr>
            <a:endParaRPr lang="en-GB" sz="1400" dirty="0">
              <a:solidFill>
                <a:prstClr val="black"/>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248288423"/>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101260" y="368159"/>
            <a:ext cx="10571998" cy="970450"/>
          </a:xfrm>
        </p:spPr>
        <p:txBody>
          <a:bodyPr/>
          <a:lstStyle/>
          <a:p>
            <a:r>
              <a:rPr lang="en-GB" dirty="0">
                <a:latin typeface="Helvetica" panose="020B0604020202020204" pitchFamily="34" charset="0"/>
                <a:cs typeface="Helvetica" panose="020B0604020202020204" pitchFamily="34" charset="0"/>
              </a:rPr>
              <a:t>Assessing Mental Capacity</a:t>
            </a:r>
          </a:p>
        </p:txBody>
      </p:sp>
      <p:sp>
        <p:nvSpPr>
          <p:cNvPr id="3" name="Rectangle 2">
            <a:extLst>
              <a:ext uri="{FF2B5EF4-FFF2-40B4-BE49-F238E27FC236}">
                <a16:creationId xmlns:a16="http://schemas.microsoft.com/office/drawing/2014/main" id="{EE3B2F3B-1FEF-4FF3-A0B3-36B7811C78D3}"/>
              </a:ext>
            </a:extLst>
          </p:cNvPr>
          <p:cNvSpPr/>
          <p:nvPr/>
        </p:nvSpPr>
        <p:spPr>
          <a:xfrm>
            <a:off x="332980" y="2266861"/>
            <a:ext cx="11421698" cy="224676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Sometimes – especially in the case of big or complex decisions – it may be appropriate to get professional advice, for example, from the person’s GP, psychiatrist or psychologist. This is not us doubting the client but safeguarding the client so that they are not taken advantage of.</a:t>
            </a: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prstClr val="black"/>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ea typeface="+mn-ea"/>
                <a:cs typeface="Arial" panose="020B0604020202020204" pitchFamily="34" charset="0"/>
              </a:rPr>
              <a:t>Mental Capacity Act 2005 and Code of Practice: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The Mental Capacity Act 2005 covers LPAs. The Mental Capacity Act Code of Practice explains more and has examples, including how attorneys must act. The Code of Practice also has more information about mental capacity.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530587919"/>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E5F5-4782-4E37-9508-50ED86E532C5}"/>
              </a:ext>
            </a:extLst>
          </p:cNvPr>
          <p:cNvSpPr>
            <a:spLocks noGrp="1"/>
          </p:cNvSpPr>
          <p:nvPr>
            <p:ph type="title"/>
          </p:nvPr>
        </p:nvSpPr>
        <p:spPr>
          <a:xfrm>
            <a:off x="304801" y="633814"/>
            <a:ext cx="10571998" cy="970450"/>
          </a:xfrm>
        </p:spPr>
        <p:txBody>
          <a:bodyPr/>
          <a:lstStyle/>
          <a:p>
            <a:r>
              <a:rPr lang="en-GB" dirty="0">
                <a:latin typeface="Helvetica" panose="020B0604020202020204" pitchFamily="34" charset="0"/>
                <a:cs typeface="Helvetica" panose="020B0604020202020204" pitchFamily="34" charset="0"/>
              </a:rPr>
              <a:t>Who can make a Lasting </a:t>
            </a:r>
            <a:br>
              <a:rPr lang="en-GB" dirty="0">
                <a:latin typeface="Helvetica" panose="020B0604020202020204" pitchFamily="34" charset="0"/>
                <a:cs typeface="Helvetica" panose="020B0604020202020204" pitchFamily="34" charset="0"/>
              </a:rPr>
            </a:br>
            <a:r>
              <a:rPr lang="en-GB" dirty="0">
                <a:latin typeface="Helvetica" panose="020B0604020202020204" pitchFamily="34" charset="0"/>
                <a:cs typeface="Helvetica" panose="020B0604020202020204" pitchFamily="34" charset="0"/>
              </a:rPr>
              <a:t>Power of Attorney</a:t>
            </a:r>
          </a:p>
        </p:txBody>
      </p:sp>
      <p:sp>
        <p:nvSpPr>
          <p:cNvPr id="3" name="Rectangle 2">
            <a:extLst>
              <a:ext uri="{FF2B5EF4-FFF2-40B4-BE49-F238E27FC236}">
                <a16:creationId xmlns:a16="http://schemas.microsoft.com/office/drawing/2014/main" id="{DA874099-04ED-4DF1-91D5-1003DEF4C37E}"/>
              </a:ext>
            </a:extLst>
          </p:cNvPr>
          <p:cNvSpPr/>
          <p:nvPr/>
        </p:nvSpPr>
        <p:spPr>
          <a:xfrm>
            <a:off x="185532" y="2110549"/>
            <a:ext cx="11794434" cy="437042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1" i="0" u="sng" strike="noStrike" kern="1200" cap="none" spc="0" normalizeH="0" baseline="0" noProof="0" dirty="0">
                <a:ln>
                  <a:noFill/>
                </a:ln>
                <a:solidFill>
                  <a:prstClr val="black"/>
                </a:solidFill>
                <a:effectLst/>
                <a:uLnTx/>
                <a:uFillTx/>
                <a:ea typeface="+mn-ea"/>
                <a:cs typeface="Arial" panose="020B0604020202020204" pitchFamily="34" charset="0"/>
              </a:rPr>
              <a:t>Most People can make an LPA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However, there could be complications because of:</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GB" sz="1400" dirty="0">
                <a:solidFill>
                  <a:prstClr val="black"/>
                </a:solidFill>
                <a:cs typeface="Arial" panose="020B0604020202020204" pitchFamily="34" charset="0"/>
              </a:rPr>
              <a:t>R</a:t>
            </a:r>
            <a:r>
              <a:rPr kumimoji="0" lang="en-GB" sz="1400" b="0" i="0" u="none" strike="noStrike" kern="1200" cap="none" spc="0" normalizeH="0" baseline="0" noProof="0" dirty="0" err="1">
                <a:ln>
                  <a:noFill/>
                </a:ln>
                <a:solidFill>
                  <a:prstClr val="black"/>
                </a:solidFill>
                <a:effectLst/>
                <a:uLnTx/>
                <a:uFillTx/>
                <a:ea typeface="+mn-ea"/>
                <a:cs typeface="Arial" panose="020B0604020202020204" pitchFamily="34" charset="0"/>
              </a:rPr>
              <a:t>esidency</a:t>
            </a: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 – if the donor lives or has property outside England and Wales</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GB" sz="1400" dirty="0">
                <a:solidFill>
                  <a:prstClr val="black"/>
                </a:solidFill>
                <a:cs typeface="Arial" panose="020B0604020202020204" pitchFamily="34" charset="0"/>
              </a:rPr>
              <a:t>B</a:t>
            </a:r>
            <a:r>
              <a:rPr kumimoji="0" lang="en-GB" sz="1400" b="0" i="0" u="none" strike="noStrike" kern="1200" cap="none" spc="0" normalizeH="0" baseline="0" noProof="0" dirty="0" err="1">
                <a:ln>
                  <a:noFill/>
                </a:ln>
                <a:solidFill>
                  <a:prstClr val="black"/>
                </a:solidFill>
                <a:effectLst/>
                <a:uLnTx/>
                <a:uFillTx/>
                <a:ea typeface="+mn-ea"/>
                <a:cs typeface="Arial" panose="020B0604020202020204" pitchFamily="34" charset="0"/>
              </a:rPr>
              <a:t>ankruptcy</a:t>
            </a:r>
            <a:r>
              <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rPr>
              <a:t> – if the donor is bankrupt or subject to a debt relief order and wants to make an LPA for their financial decisions</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GB" sz="1400" dirty="0">
                <a:solidFill>
                  <a:prstClr val="black"/>
                </a:solidFill>
                <a:cs typeface="Arial" panose="020B0604020202020204" pitchFamily="34" charset="0"/>
              </a:rPr>
              <a:t>Imprisonment – Imprisoned donors are much more likely to have their LPA’s for finance challenged, this is because such finances could include proceeds of crime.</a:t>
            </a:r>
            <a:endParaRPr lang="en-US" sz="1400" dirty="0">
              <a:solidFill>
                <a:prstClr val="black"/>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ea typeface="+mn-ea"/>
                <a:cs typeface="Arial" panose="020B0604020202020204" pitchFamily="34" charset="0"/>
              </a:rPr>
              <a:t>Complications: Residency and Property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LPAs cover people who live or own assets in England and Wales. Your LPA may not work in other countries, including Scotland and Northern Ireland. Specific legal advice is required if:</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The donor </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lives outside England and Wales</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has property outside England and Wales and </a:t>
            </a:r>
            <a:r>
              <a:rPr lang="en-US" sz="1400" dirty="0">
                <a:solidFill>
                  <a:prstClr val="black"/>
                </a:solidFill>
                <a:cs typeface="Arial" panose="020B0604020202020204" pitchFamily="34" charset="0"/>
              </a:rPr>
              <a:t>they’re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making an LPA for financial decisions</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The donor is</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planning to move away from England and Wales</a:t>
            </a:r>
          </a:p>
          <a:p>
            <a:pPr marL="285750" marR="0" lvl="0" indent="-285750" algn="l" defTabSz="457200" rtl="0" eaLnBrk="1" fontAlgn="auto" latinLnBrk="0" hangingPunct="1">
              <a:lnSpc>
                <a:spcPct val="100000"/>
              </a:lnSpc>
              <a:spcBef>
                <a:spcPts val="0"/>
              </a:spcBef>
              <a:spcAft>
                <a:spcPts val="800"/>
              </a:spcAft>
              <a:buClr>
                <a:srgbClr val="0070C0"/>
              </a:buClr>
              <a:buSzTx/>
              <a:buFont typeface="Wingdings 2" panose="05020102010507070707" pitchFamily="18" charset="2"/>
              <a:buChar char=""/>
              <a:tabLst/>
              <a:defRPr/>
            </a:pPr>
            <a:r>
              <a:rPr lang="en-US" sz="1400" dirty="0">
                <a:solidFill>
                  <a:prstClr val="black"/>
                </a:solidFill>
                <a:cs typeface="Arial" panose="020B0604020202020204" pitchFamily="34" charset="0"/>
              </a:rPr>
              <a:t>There</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are other reasons why where </a:t>
            </a:r>
            <a:r>
              <a:rPr lang="en-US" sz="1400" dirty="0">
                <a:solidFill>
                  <a:prstClr val="black"/>
                </a:solidFill>
                <a:cs typeface="Arial" panose="020B0604020202020204" pitchFamily="34" charset="0"/>
              </a:rPr>
              <a:t>the donor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lives complicates </a:t>
            </a:r>
            <a:r>
              <a:rPr lang="en-US" sz="1400" dirty="0">
                <a:solidFill>
                  <a:prstClr val="black"/>
                </a:solidFill>
                <a:cs typeface="Arial" panose="020B0604020202020204" pitchFamily="34" charset="0"/>
              </a:rPr>
              <a:t>their</a:t>
            </a: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 situation (e.g. living in residential care or a sheltered facility)</a:t>
            </a:r>
            <a:endParaRPr kumimoji="0" lang="en-GB" sz="1400" b="0"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1143193536"/>
      </p:ext>
    </p:extLst>
  </p:cSld>
  <p:clrMapOvr>
    <a:masterClrMapping/>
  </p:clrMapOvr>
  <mc:AlternateContent xmlns:mc="http://schemas.openxmlformats.org/markup-compatibility/2006" xmlns:p14="http://schemas.microsoft.com/office/powerpoint/2010/main">
    <mc:Choice Requires="p14">
      <p:transition spd="slow" advTm="2000">
        <p14:glitter pattern="hexagon"/>
      </p:transition>
    </mc:Choice>
    <mc:Fallback xmlns="">
      <p:transition spd="slow" advTm="2000">
        <p:fade/>
      </p:transition>
    </mc:Fallback>
  </mc:AlternateContent>
</p:sld>
</file>

<file path=ppt/theme/theme1.xml><?xml version="1.0" encoding="utf-8"?>
<a:theme xmlns:a="http://schemas.openxmlformats.org/drawingml/2006/main" name="Orange Theme">
  <a:themeElements>
    <a:clrScheme name="Quotable">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Custom 2">
      <a:majorFont>
        <a:latin typeface="Museo Sans 100"/>
        <a:ea typeface=""/>
        <a:cs typeface=""/>
      </a:majorFont>
      <a:minorFont>
        <a:latin typeface="Museo Sans 300"/>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txDef>
      <a:spPr>
        <a:noFill/>
      </a:spPr>
      <a:bodyPr wrap="square" rtlCol="0">
        <a:spAutoFit/>
      </a:bodyPr>
      <a:lstStyle>
        <a:defPPr>
          <a:defRPr sz="4800" dirty="0" smtClean="0">
            <a:latin typeface="Museo Sans 100" panose="02000000000000000000" pitchFamily="50" charset="0"/>
          </a:defRPr>
        </a:defPPr>
      </a:lstStyle>
    </a:txDef>
  </a:objectDefaults>
  <a:extraClrSchemeLst/>
  <a:extLst>
    <a:ext uri="{05A4C25C-085E-4340-85A3-A5531E510DB2}">
      <thm15:themeFamily xmlns:thm15="http://schemas.microsoft.com/office/thememl/2012/main" name="HoneyGroup Presentation Template (2).potx" id="{97DE9375-DCFE-4EE9-AD4B-4034A3C2BD21}" vid="{1055F252-5A99-4E60-A6A1-EBD2B2976DDD}"/>
    </a:ext>
  </a:extLst>
</a:theme>
</file>

<file path=docProps/app.xml><?xml version="1.0" encoding="utf-8"?>
<Properties xmlns="http://schemas.openxmlformats.org/officeDocument/2006/extended-properties" xmlns:vt="http://schemas.openxmlformats.org/officeDocument/2006/docPropsVTypes">
  <TotalTime>0</TotalTime>
  <Words>7992</Words>
  <Application>Microsoft Office PowerPoint</Application>
  <PresentationFormat>Widescreen</PresentationFormat>
  <Paragraphs>503</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Helvetica</vt:lpstr>
      <vt:lpstr>Museo Sans 100</vt:lpstr>
      <vt:lpstr>Museo Sans 300</vt:lpstr>
      <vt:lpstr>Museo Sans 500</vt:lpstr>
      <vt:lpstr>Wingdings 2</vt:lpstr>
      <vt:lpstr>Orange Theme</vt:lpstr>
      <vt:lpstr>PowerPoint Presentation</vt:lpstr>
      <vt:lpstr>Lasting Power of Attorney</vt:lpstr>
      <vt:lpstr>Lasting Power of Attorney  Terms</vt:lpstr>
      <vt:lpstr>Why are Lasting Powers  of Attorney so important?</vt:lpstr>
      <vt:lpstr>Lasting Power of Attorney  Property and Financial  Affairs</vt:lpstr>
      <vt:lpstr>Lasting Power of Attorney Health and Welfare  Decisions</vt:lpstr>
      <vt:lpstr>Assessing Mental Capacity</vt:lpstr>
      <vt:lpstr>Assessing Mental Capacity</vt:lpstr>
      <vt:lpstr>Who can make a Lasting  Power of Attorney</vt:lpstr>
      <vt:lpstr>Who can make a Lasting  Power of Attorney</vt:lpstr>
      <vt:lpstr>Attorneys</vt:lpstr>
      <vt:lpstr>Making Decisions for the  Donor</vt:lpstr>
      <vt:lpstr>Who Can be an Attorney?</vt:lpstr>
      <vt:lpstr>Attorneys</vt:lpstr>
      <vt:lpstr>Attorneys </vt:lpstr>
      <vt:lpstr>How Attorneys Should  Make Decisions</vt:lpstr>
      <vt:lpstr>Jointly and Severally</vt:lpstr>
      <vt:lpstr>Jointly (attorneys agree  every decision  unanimously) </vt:lpstr>
      <vt:lpstr>Jointly for some decisions, and jointly and severally for  other decisions </vt:lpstr>
      <vt:lpstr>Questions to ask yourself  and your clients </vt:lpstr>
      <vt:lpstr>When Attorneys can no  longer act</vt:lpstr>
      <vt:lpstr>Certificate Provider</vt:lpstr>
      <vt:lpstr>Replacement Attorneys</vt:lpstr>
      <vt:lpstr>Who can be a  Replacement Attorney?</vt:lpstr>
      <vt:lpstr>Replacing an attorney </vt:lpstr>
      <vt:lpstr>Changing when and how  replacement attorneys can  act </vt:lpstr>
      <vt:lpstr>Protecting the LPA </vt:lpstr>
      <vt:lpstr>When Attorneys Can Make  Decisions</vt:lpstr>
      <vt:lpstr>When Attorneys Can Make Decisions</vt:lpstr>
      <vt:lpstr>When Attorneys Can Make  Decisions</vt:lpstr>
      <vt:lpstr>People to Notify (Optional)</vt:lpstr>
      <vt:lpstr>Health &amp; Welfare- Life  Sustaining Treatment</vt:lpstr>
      <vt:lpstr>Life Sustaining Treatment</vt:lpstr>
      <vt:lpstr>Life Sustaining Treatment Preferences and  Instructions (Optional)</vt:lpstr>
      <vt:lpstr>Preferences &amp; Instructions</vt:lpstr>
      <vt:lpstr>Preferences &amp; Instructions</vt:lpstr>
      <vt:lpstr>Avoiding Problems</vt:lpstr>
      <vt:lpstr>Other Mistakes</vt:lpstr>
      <vt:lpstr>Registering LPAs</vt:lpstr>
      <vt:lpstr>Process at OPG</vt:lpstr>
      <vt:lpstr>Application Fee</vt:lpstr>
      <vt:lpstr>Cancelling an LPA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Lasting Power of Attorney</dc:title>
  <dc:creator>Thomas Kendrick</dc:creator>
  <cp:lastModifiedBy>Steve 1</cp:lastModifiedBy>
  <cp:revision>83</cp:revision>
  <dcterms:created xsi:type="dcterms:W3CDTF">2020-08-14T11:39:24Z</dcterms:created>
  <dcterms:modified xsi:type="dcterms:W3CDTF">2021-05-05T15:39:02Z</dcterms:modified>
</cp:coreProperties>
</file>